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50.tif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39" r:id="rId3"/>
    <p:sldMasterId id="2147483753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3639C-C3A7-48B2-832F-8FAF362BB55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D5C2C-F7D5-4892-AC51-BEE38E6EF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A4B2-0C22-4B04-830A-48510321D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74079-9E02-4686-A4A5-E9B026C4E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2F4F-936F-410D-AC52-9F178742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1DD2-A6EB-4266-9C4D-FFC0C7AE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FBB9F-93E0-413E-AB84-65EEA27F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D737-C43F-4B4C-881D-28C40F568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7ABD9-93C2-440E-94B3-713133A2D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2276-7C65-497E-B924-3952899B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A4DC-E6F6-40B8-A351-092569E3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5F03-D311-41DC-AF52-803CEA7C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5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843E08-4ED8-4587-808E-909A6E20E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B1227-F63C-4786-805E-97BD3A7E4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CCE94-48CF-4907-B105-CFCE6FD2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50486-8265-43E8-8E69-8EFA36FC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43ECF-A356-4FAE-819D-C3EF6C84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762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2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2646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40310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53589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96091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78339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87115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8551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85E6-B408-4DC7-9448-68E66471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C4188-9ACF-46B7-973D-61A5F243E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225E1-685A-45EF-989A-D1E15DB3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9F12D-FC0B-4D7C-8F04-8B23516A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9096C-95CF-4000-8E98-00B918F7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8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749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32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90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379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81522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6703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89884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73936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44132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0262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3A47-E335-4E74-86D6-5C9DEA37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43A53-BEBA-4740-A5D8-143EDC2A9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7E9CE-3189-4B77-A987-F06FC10D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BE13B-634A-4298-8808-FA3E9B88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8B4C-EE2D-4825-BC9A-28AD78ED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64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28967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49066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23001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11176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86923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38475"/>
            <a:ext cx="981075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1235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35817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70070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4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5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56712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24926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F500-D39B-4D1D-A04F-2235E9EF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91773-4A5A-4C01-BB3E-FDEB84CD4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1A98C-00D6-4938-A8B7-139025DA9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5F706-1FB1-4591-8F98-0BB50F27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CC1A0-ACCC-4FF4-B8F6-80EF042E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33853-749A-4C39-8653-E8CA2435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8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1562983" y="336550"/>
            <a:ext cx="9067803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45681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7401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2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71075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94051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27841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55644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0836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80429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4" indent="-195384" algn="ctr">
              <a:spcBef>
                <a:spcPts val="0"/>
              </a:spcBef>
              <a:defRPr sz="1600" i="1"/>
            </a:lvl2pPr>
            <a:lvl3pPr marL="830384" indent="-195384" algn="ctr">
              <a:spcBef>
                <a:spcPts val="0"/>
              </a:spcBef>
              <a:defRPr sz="1600" i="1"/>
            </a:lvl3pPr>
            <a:lvl4pPr marL="1147884" indent="-195384" algn="ctr">
              <a:spcBef>
                <a:spcPts val="0"/>
              </a:spcBef>
              <a:defRPr sz="1600" i="1"/>
            </a:lvl4pPr>
            <a:lvl5pPr marL="1465384" indent="-195384" algn="ctr">
              <a:spcBef>
                <a:spcPts val="0"/>
              </a:spcBef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07358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92525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59ED-08F4-47F3-89B6-CF53553E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2099-0A50-4810-8099-0014BF114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B843A-A550-4CC2-B429-0548F8CE1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B5C3F-23AD-432D-AA99-4B56B85E9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C804A-398D-4C44-8619-22D70A332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867B9-120D-419A-9848-08C62060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C5667-EC86-4D4D-95C8-BC839D47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6D489-DCDE-41BF-9C0B-51D55470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61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07027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0359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02214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91149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70798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71816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2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495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9042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53911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9110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308B-8E78-4D45-95AF-DFB25A40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40353-E711-460F-9414-01036A5F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6AF14-6D3F-417B-BF13-FBD4C638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A95A4-7942-465B-B2B8-C148BCBF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1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99671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35259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90761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2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3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6674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54082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56512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31540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13412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28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6941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E3953-3E47-417B-B8D8-812143B7F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D859B-3C76-4C22-8CF0-34C43C39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A548C-95A3-41AC-A1CF-B6E66B50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7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D729-AAD0-4B89-B390-06F83FF7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5315B-E655-4A04-BC0D-C9D5613B6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3F990-90FF-4FAA-894F-41824FBC8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5E6C0-0DB2-494E-AC2F-92FCB940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0CE0F-2AB2-4FBB-9806-5D5DCACA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90FF2-2109-4601-9587-2B5B5B75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6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1DEE-1E35-4B6A-856A-8B40D3BE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CE0AEE-9E5E-497C-A4C6-337F15815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E879-6F6E-4D2E-A7F9-FFA08F657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E0AC1-F6BC-423D-8F78-9B6BC226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21DB7-58FE-4931-BF69-E7167BCF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F548B-C574-4216-B9AB-E2DDDA6B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B3801-8062-4459-B677-09F1CD16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C34AF-BF44-45BE-B962-A4123375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E25B9-BF09-47B6-BBB6-A58C9CBF1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97458-1A67-418F-9C67-8858B9A1DBB2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76130-195B-4AA2-8649-7BEEF9A64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2AAFD-B18F-4BC5-ADCE-A78E0623B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81"/>
            <a:ext cx="12230100" cy="69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" y="-114301"/>
            <a:ext cx="12344401" cy="69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1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-362687" y="-271416"/>
            <a:ext cx="12592787" cy="71294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07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com/" TargetMode="External"/><Relationship Id="rId2" Type="http://schemas.openxmlformats.org/officeDocument/2006/relationships/hyperlink" Target="http://shop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開拓未來"/>
          <p:cNvSpPr txBox="1">
            <a:spLocks/>
          </p:cNvSpPr>
          <p:nvPr/>
        </p:nvSpPr>
        <p:spPr>
          <a:xfrm>
            <a:off x="1000292" y="1701800"/>
            <a:ext cx="104140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 Medium"/>
              </a:rPr>
              <a:t>開拓未來</a:t>
            </a:r>
          </a:p>
        </p:txBody>
      </p:sp>
    </p:spTree>
    <p:extLst>
      <p:ext uri="{BB962C8B-B14F-4D97-AF65-F5344CB8AC3E}">
        <p14:creationId xmlns:p14="http://schemas.microsoft.com/office/powerpoint/2010/main" val="2428633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588" y="1392617"/>
            <a:ext cx="8448824" cy="40727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4212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投資少，風險低，可兼職"/>
          <p:cNvSpPr txBox="1">
            <a:spLocks noGrp="1"/>
          </p:cNvSpPr>
          <p:nvPr>
            <p:ph type="title"/>
          </p:nvPr>
        </p:nvSpPr>
        <p:spPr>
          <a:xfrm>
            <a:off x="880947" y="1776296"/>
            <a:ext cx="10678532" cy="2324100"/>
          </a:xfrm>
          <a:prstGeom prst="rect">
            <a:avLst/>
          </a:prstGeom>
        </p:spPr>
        <p:txBody>
          <a:bodyPr/>
          <a:lstStyle/>
          <a:p>
            <a:r>
              <a:rPr sz="75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投資少，風險低，可兼職</a:t>
            </a:r>
            <a:endParaRPr sz="7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5721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相信"/>
          <p:cNvSpPr/>
          <p:nvPr/>
        </p:nvSpPr>
        <p:spPr>
          <a:xfrm>
            <a:off x="5472056" y="370093"/>
            <a:ext cx="2240211" cy="179933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75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相信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198" name="行動"/>
          <p:cNvSpPr/>
          <p:nvPr/>
        </p:nvSpPr>
        <p:spPr>
          <a:xfrm>
            <a:off x="9251642" y="2562597"/>
            <a:ext cx="2305926" cy="187103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75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行動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199" name="堅持"/>
          <p:cNvSpPr/>
          <p:nvPr/>
        </p:nvSpPr>
        <p:spPr>
          <a:xfrm>
            <a:off x="2085861" y="2404927"/>
            <a:ext cx="2240212" cy="179933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75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堅持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205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353" y="4091691"/>
            <a:ext cx="2650251" cy="1754331"/>
          </a:xfrm>
          <a:prstGeom prst="rect">
            <a:avLst/>
          </a:prstGeom>
        </p:spPr>
      </p:pic>
      <p:sp>
        <p:nvSpPr>
          <p:cNvPr id="203" name="調整"/>
          <p:cNvSpPr/>
          <p:nvPr/>
        </p:nvSpPr>
        <p:spPr>
          <a:xfrm>
            <a:off x="5289848" y="4630611"/>
            <a:ext cx="2305925" cy="187103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75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調整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207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5773" y="4296692"/>
            <a:ext cx="2547145" cy="1817825"/>
          </a:xfrm>
          <a:prstGeom prst="rect">
            <a:avLst/>
          </a:prstGeom>
        </p:spPr>
      </p:pic>
      <p:pic>
        <p:nvPicPr>
          <p:cNvPr id="10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466266">
            <a:off x="7657688" y="855562"/>
            <a:ext cx="2801495" cy="1996486"/>
          </a:xfrm>
          <a:prstGeom prst="rect">
            <a:avLst/>
          </a:prstGeom>
        </p:spPr>
      </p:pic>
      <p:pic>
        <p:nvPicPr>
          <p:cNvPr id="11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6267146">
            <a:off x="3354636" y="658479"/>
            <a:ext cx="1903512" cy="2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205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 advAuto="0"/>
      <p:bldP spid="198" grpId="0" animBg="1" advAuto="0"/>
      <p:bldP spid="199" grpId="0" animBg="1" advAuto="0"/>
      <p:bldP spid="205" grpId="0" animBg="1" advAuto="0"/>
      <p:bldP spid="203" grpId="0" animBg="1" advAuto="0"/>
      <p:bldP spid="207" grpId="0" animBg="1" advAuto="0"/>
      <p:bldP spid="10" grpId="0" animBg="1" advAuto="0"/>
      <p:bldP spid="1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7095" y="252761"/>
            <a:ext cx="4845502" cy="54397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3556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frog_jumps.gif" descr="frog_jumps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1397" y="1125791"/>
            <a:ext cx="8149891" cy="39601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1423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UNADJUSTEDNONRAW_thumb_13eb.jpg" descr="UNADJUSTEDNONRAW_thumb_13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796" y="0"/>
            <a:ext cx="51435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UNADJUSTEDNONRAW_thumb_13eb.jpg" descr="UNADJUSTEDNONRAW_thumb_13eb.jpg"/>
          <p:cNvPicPr>
            <a:picLocks noChangeAspect="1"/>
          </p:cNvPicPr>
          <p:nvPr/>
        </p:nvPicPr>
        <p:blipFill>
          <a:blip r:embed="rId2">
            <a:extLst/>
          </a:blip>
          <a:srcRect l="21940" t="85577" r="36342" b="4610"/>
          <a:stretch>
            <a:fillRect/>
          </a:stretch>
        </p:blipFill>
        <p:spPr>
          <a:xfrm>
            <a:off x="5966288" y="3936929"/>
            <a:ext cx="5031609" cy="1577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Line" descr="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4842333" y="5358221"/>
            <a:ext cx="1332700" cy="3082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343398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 advAuto="0"/>
      <p:bldP spid="372" grpId="0" animBg="1" advAuto="0"/>
      <p:bldP spid="37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578EAA-7F16-4AA1-96E9-5A27B545B552}"/>
              </a:ext>
            </a:extLst>
          </p:cNvPr>
          <p:cNvGrpSpPr/>
          <p:nvPr/>
        </p:nvGrpSpPr>
        <p:grpSpPr>
          <a:xfrm flipH="1">
            <a:off x="9494621" y="3230996"/>
            <a:ext cx="1277535" cy="810015"/>
            <a:chOff x="1143000" y="3230992"/>
            <a:chExt cx="958151" cy="81001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A44EFF0-6FE8-4774-98DF-488891E9FD6E}"/>
                </a:ext>
              </a:extLst>
            </p:cNvPr>
            <p:cNvCxnSpPr/>
            <p:nvPr/>
          </p:nvCxnSpPr>
          <p:spPr bwMode="auto">
            <a:xfrm flipH="1">
              <a:off x="1143000" y="3230992"/>
              <a:ext cx="95815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D0C322F-A863-4937-8173-86A5301C15DA}"/>
                </a:ext>
              </a:extLst>
            </p:cNvPr>
            <p:cNvCxnSpPr/>
            <p:nvPr/>
          </p:nvCxnSpPr>
          <p:spPr bwMode="auto">
            <a:xfrm flipH="1" flipV="1">
              <a:off x="1143001" y="3230993"/>
              <a:ext cx="4668" cy="8100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4E336D-EAC9-4C7D-A4ED-AA159884890A}"/>
              </a:ext>
            </a:extLst>
          </p:cNvPr>
          <p:cNvGrpSpPr/>
          <p:nvPr/>
        </p:nvGrpSpPr>
        <p:grpSpPr>
          <a:xfrm>
            <a:off x="1812736" y="3230996"/>
            <a:ext cx="1133668" cy="816575"/>
            <a:chOff x="1250901" y="3230992"/>
            <a:chExt cx="850251" cy="81657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CDEBB9-37D9-4EDE-A481-E3B6A6BBDE20}"/>
                </a:ext>
              </a:extLst>
            </p:cNvPr>
            <p:cNvCxnSpPr/>
            <p:nvPr/>
          </p:nvCxnSpPr>
          <p:spPr bwMode="auto">
            <a:xfrm flipH="1">
              <a:off x="1251650" y="3230992"/>
              <a:ext cx="84950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0F76D68-F86C-4017-8129-15239205DDE5}"/>
                </a:ext>
              </a:extLst>
            </p:cNvPr>
            <p:cNvCxnSpPr>
              <a:stCxn id="96" idx="0"/>
            </p:cNvCxnSpPr>
            <p:nvPr/>
          </p:nvCxnSpPr>
          <p:spPr bwMode="auto">
            <a:xfrm flipH="1" flipV="1">
              <a:off x="1250901" y="3237553"/>
              <a:ext cx="4668" cy="8100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12">
            <a:extLst>
              <a:ext uri="{FF2B5EF4-FFF2-40B4-BE49-F238E27FC236}">
                <a16:creationId xmlns:a16="http://schemas.microsoft.com/office/drawing/2014/main" id="{6F3A547B-CB64-42A1-ABE5-4256E843B761}"/>
              </a:ext>
            </a:extLst>
          </p:cNvPr>
          <p:cNvGrpSpPr>
            <a:grpSpLocks/>
          </p:cNvGrpSpPr>
          <p:nvPr/>
        </p:nvGrpSpPr>
        <p:grpSpPr bwMode="auto">
          <a:xfrm>
            <a:off x="7586134" y="2392792"/>
            <a:ext cx="203200" cy="533400"/>
            <a:chOff x="3216" y="1296"/>
            <a:chExt cx="96" cy="336"/>
          </a:xfrm>
        </p:grpSpPr>
        <p:sp>
          <p:nvSpPr>
            <p:cNvPr id="9" name="Line 13">
              <a:extLst>
                <a:ext uri="{FF2B5EF4-FFF2-40B4-BE49-F238E27FC236}">
                  <a16:creationId xmlns:a16="http://schemas.microsoft.com/office/drawing/2014/main" id="{9EA9DEB7-2EC9-4B32-B5FA-609F59B29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632"/>
              <a:ext cx="96" cy="0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10" name="Line 14">
              <a:extLst>
                <a:ext uri="{FF2B5EF4-FFF2-40B4-BE49-F238E27FC236}">
                  <a16:creationId xmlns:a16="http://schemas.microsoft.com/office/drawing/2014/main" id="{94D05DDB-652B-4F8A-9A47-77B403F66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1296"/>
              <a:ext cx="0" cy="336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grpSp>
        <p:nvGrpSpPr>
          <p:cNvPr id="11" name="Group 15">
            <a:extLst>
              <a:ext uri="{FF2B5EF4-FFF2-40B4-BE49-F238E27FC236}">
                <a16:creationId xmlns:a16="http://schemas.microsoft.com/office/drawing/2014/main" id="{EFB311D6-03B0-4CE7-83ED-5A65320BBFBE}"/>
              </a:ext>
            </a:extLst>
          </p:cNvPr>
          <p:cNvGrpSpPr>
            <a:grpSpLocks/>
          </p:cNvGrpSpPr>
          <p:nvPr/>
        </p:nvGrpSpPr>
        <p:grpSpPr bwMode="auto">
          <a:xfrm>
            <a:off x="9618134" y="2392792"/>
            <a:ext cx="203200" cy="533400"/>
            <a:chOff x="4176" y="1296"/>
            <a:chExt cx="96" cy="336"/>
          </a:xfrm>
        </p:grpSpPr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404186BD-47E7-4D7F-8F8E-BDEF3F23B1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32"/>
              <a:ext cx="96" cy="0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72ADC609-C6D2-453A-B875-FA1CD0414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1296"/>
              <a:ext cx="0" cy="336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id="{3DF3FBAC-FB59-4E5C-9DF8-D8DF7B2D1909}"/>
              </a:ext>
            </a:extLst>
          </p:cNvPr>
          <p:cNvGrpSpPr>
            <a:grpSpLocks/>
          </p:cNvGrpSpPr>
          <p:nvPr/>
        </p:nvGrpSpPr>
        <p:grpSpPr bwMode="auto">
          <a:xfrm>
            <a:off x="7586134" y="2392792"/>
            <a:ext cx="508000" cy="1752600"/>
            <a:chOff x="3216" y="1296"/>
            <a:chExt cx="240" cy="1104"/>
          </a:xfrm>
        </p:grpSpPr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7D398299-6DEC-4557-8E1D-DEB188A31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2400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772176A9-2545-4DF8-B96A-DBA988A65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296"/>
              <a:ext cx="0" cy="110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164EF54A-6F9F-4813-9859-17B121D0F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2352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9F27CA31-D8CE-4CB1-81C2-5E54E4DC2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1692"/>
              <a:ext cx="0" cy="66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7755E9BA-CA40-4A55-A385-6E204848B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6" y="1698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5EADFEE9-D2B1-4ED2-9E01-D1C130E90056}"/>
              </a:ext>
            </a:extLst>
          </p:cNvPr>
          <p:cNvGrpSpPr>
            <a:grpSpLocks/>
          </p:cNvGrpSpPr>
          <p:nvPr/>
        </p:nvGrpSpPr>
        <p:grpSpPr bwMode="auto">
          <a:xfrm>
            <a:off x="9313334" y="2392792"/>
            <a:ext cx="508000" cy="1752600"/>
            <a:chOff x="4032" y="1296"/>
            <a:chExt cx="240" cy="1104"/>
          </a:xfrm>
        </p:grpSpPr>
        <p:sp>
          <p:nvSpPr>
            <p:cNvPr id="21" name="Line 25">
              <a:extLst>
                <a:ext uri="{FF2B5EF4-FFF2-40B4-BE49-F238E27FC236}">
                  <a16:creationId xmlns:a16="http://schemas.microsoft.com/office/drawing/2014/main" id="{14AFA44A-EDF0-4526-B619-C19EB57517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400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22" name="Line 26">
              <a:extLst>
                <a:ext uri="{FF2B5EF4-FFF2-40B4-BE49-F238E27FC236}">
                  <a16:creationId xmlns:a16="http://schemas.microsoft.com/office/drawing/2014/main" id="{05BF97F1-C478-4703-8975-3C20F56205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1296"/>
              <a:ext cx="0" cy="110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id="{2326C1B2-931D-4B17-B44F-AE500464D7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2352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id="{5A2CFF68-8192-4FAD-9E20-B39ED2204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1692"/>
              <a:ext cx="0" cy="66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25" name="Line 29">
              <a:extLst>
                <a:ext uri="{FF2B5EF4-FFF2-40B4-BE49-F238E27FC236}">
                  <a16:creationId xmlns:a16="http://schemas.microsoft.com/office/drawing/2014/main" id="{AC15B3F5-7134-499C-83CD-AB2AFDDCA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698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grpSp>
        <p:nvGrpSpPr>
          <p:cNvPr id="26" name="Group 30">
            <a:extLst>
              <a:ext uri="{FF2B5EF4-FFF2-40B4-BE49-F238E27FC236}">
                <a16:creationId xmlns:a16="http://schemas.microsoft.com/office/drawing/2014/main" id="{F48A5D4E-5ADA-4CE7-85DA-7CA2C3EF7072}"/>
              </a:ext>
            </a:extLst>
          </p:cNvPr>
          <p:cNvGrpSpPr>
            <a:grpSpLocks/>
          </p:cNvGrpSpPr>
          <p:nvPr/>
        </p:nvGrpSpPr>
        <p:grpSpPr bwMode="auto">
          <a:xfrm>
            <a:off x="7586134" y="2392792"/>
            <a:ext cx="812800" cy="2971800"/>
            <a:chOff x="3216" y="1296"/>
            <a:chExt cx="384" cy="1872"/>
          </a:xfrm>
        </p:grpSpPr>
        <p:sp>
          <p:nvSpPr>
            <p:cNvPr id="27" name="Line 31">
              <a:extLst>
                <a:ext uri="{FF2B5EF4-FFF2-40B4-BE49-F238E27FC236}">
                  <a16:creationId xmlns:a16="http://schemas.microsoft.com/office/drawing/2014/main" id="{73E20DE7-AEAC-45B9-926E-0DA649197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3168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28" name="Line 32">
              <a:extLst>
                <a:ext uri="{FF2B5EF4-FFF2-40B4-BE49-F238E27FC236}">
                  <a16:creationId xmlns:a16="http://schemas.microsoft.com/office/drawing/2014/main" id="{5133B69C-643F-4E45-89BC-E8DDEAFA5D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1296"/>
              <a:ext cx="0" cy="187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29" name="Line 33">
              <a:extLst>
                <a:ext uri="{FF2B5EF4-FFF2-40B4-BE49-F238E27FC236}">
                  <a16:creationId xmlns:a16="http://schemas.microsoft.com/office/drawing/2014/main" id="{45651601-F284-4BBE-86C3-81CD3EF6C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3120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0" name="Line 34">
              <a:extLst>
                <a:ext uri="{FF2B5EF4-FFF2-40B4-BE49-F238E27FC236}">
                  <a16:creationId xmlns:a16="http://schemas.microsoft.com/office/drawing/2014/main" id="{E0BB7060-9DA1-41A0-B8AE-040C1509B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1824"/>
              <a:ext cx="0" cy="129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D152FAB1-127B-46B7-8AE0-F20CDDC6BC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6" y="1824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2" name="Line 36">
              <a:extLst>
                <a:ext uri="{FF2B5EF4-FFF2-40B4-BE49-F238E27FC236}">
                  <a16:creationId xmlns:a16="http://schemas.microsoft.com/office/drawing/2014/main" id="{9AE77288-5E3B-4701-8E2E-06B72EB3D0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6" y="2496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3" name="Line 37">
              <a:extLst>
                <a:ext uri="{FF2B5EF4-FFF2-40B4-BE49-F238E27FC236}">
                  <a16:creationId xmlns:a16="http://schemas.microsoft.com/office/drawing/2014/main" id="{08976D95-DF91-4899-A531-C6AAD8D79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" y="2496"/>
              <a:ext cx="0" cy="57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4" name="Line 38">
              <a:extLst>
                <a:ext uri="{FF2B5EF4-FFF2-40B4-BE49-F238E27FC236}">
                  <a16:creationId xmlns:a16="http://schemas.microsoft.com/office/drawing/2014/main" id="{A32A7CF6-0E45-4B79-A2A3-96E9C239A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3072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002F8DC-054F-42B9-8511-7FD7AC2A8A6B}"/>
              </a:ext>
            </a:extLst>
          </p:cNvPr>
          <p:cNvGrpSpPr>
            <a:grpSpLocks/>
          </p:cNvGrpSpPr>
          <p:nvPr/>
        </p:nvGrpSpPr>
        <p:grpSpPr bwMode="auto">
          <a:xfrm>
            <a:off x="9008534" y="2392792"/>
            <a:ext cx="812800" cy="2971800"/>
            <a:chOff x="3888" y="1296"/>
            <a:chExt cx="384" cy="1872"/>
          </a:xfrm>
        </p:grpSpPr>
        <p:sp>
          <p:nvSpPr>
            <p:cNvPr id="36" name="Line 40">
              <a:extLst>
                <a:ext uri="{FF2B5EF4-FFF2-40B4-BE49-F238E27FC236}">
                  <a16:creationId xmlns:a16="http://schemas.microsoft.com/office/drawing/2014/main" id="{DC1196BD-0E21-41C2-B066-CE7DEB370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3168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7" name="Line 41">
              <a:extLst>
                <a:ext uri="{FF2B5EF4-FFF2-40B4-BE49-F238E27FC236}">
                  <a16:creationId xmlns:a16="http://schemas.microsoft.com/office/drawing/2014/main" id="{8273F5CD-F048-4DDD-9D51-7D1CA2B92F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4" y="1296"/>
              <a:ext cx="0" cy="187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8" name="Line 42">
              <a:extLst>
                <a:ext uri="{FF2B5EF4-FFF2-40B4-BE49-F238E27FC236}">
                  <a16:creationId xmlns:a16="http://schemas.microsoft.com/office/drawing/2014/main" id="{BA1E13A7-DC87-4E8C-A345-5C52FEF1E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3120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39" name="Line 43">
              <a:extLst>
                <a:ext uri="{FF2B5EF4-FFF2-40B4-BE49-F238E27FC236}">
                  <a16:creationId xmlns:a16="http://schemas.microsoft.com/office/drawing/2014/main" id="{5D3F8AB9-6D6B-424C-B4CF-827E2F08E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824"/>
              <a:ext cx="0" cy="129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0" name="Line 44">
              <a:extLst>
                <a:ext uri="{FF2B5EF4-FFF2-40B4-BE49-F238E27FC236}">
                  <a16:creationId xmlns:a16="http://schemas.microsoft.com/office/drawing/2014/main" id="{B498A8B6-164C-4BCC-A197-BB7DBEE2D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824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1" name="Line 45">
              <a:extLst>
                <a:ext uri="{FF2B5EF4-FFF2-40B4-BE49-F238E27FC236}">
                  <a16:creationId xmlns:a16="http://schemas.microsoft.com/office/drawing/2014/main" id="{EBC7F20D-A655-4EB3-B4E2-33B0291F0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496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2" name="Line 46">
              <a:extLst>
                <a:ext uri="{FF2B5EF4-FFF2-40B4-BE49-F238E27FC236}">
                  <a16:creationId xmlns:a16="http://schemas.microsoft.com/office/drawing/2014/main" id="{0B397B85-FCBC-49AE-AED9-EF44D997D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8" y="2496"/>
              <a:ext cx="0" cy="57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3" name="Line 47">
              <a:extLst>
                <a:ext uri="{FF2B5EF4-FFF2-40B4-BE49-F238E27FC236}">
                  <a16:creationId xmlns:a16="http://schemas.microsoft.com/office/drawing/2014/main" id="{ACBA4FA5-3FB6-4C88-9FE8-71DF3EA2E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3072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grpSp>
        <p:nvGrpSpPr>
          <p:cNvPr id="44" name="Group 48">
            <a:extLst>
              <a:ext uri="{FF2B5EF4-FFF2-40B4-BE49-F238E27FC236}">
                <a16:creationId xmlns:a16="http://schemas.microsoft.com/office/drawing/2014/main" id="{B33B144E-469A-4B2C-8241-588297070280}"/>
              </a:ext>
            </a:extLst>
          </p:cNvPr>
          <p:cNvGrpSpPr>
            <a:grpSpLocks/>
          </p:cNvGrpSpPr>
          <p:nvPr/>
        </p:nvGrpSpPr>
        <p:grpSpPr bwMode="auto">
          <a:xfrm>
            <a:off x="5147734" y="1935592"/>
            <a:ext cx="1727200" cy="4495800"/>
            <a:chOff x="2064" y="1008"/>
            <a:chExt cx="816" cy="2832"/>
          </a:xfrm>
        </p:grpSpPr>
        <p:sp>
          <p:nvSpPr>
            <p:cNvPr id="45" name="Line 49">
              <a:extLst>
                <a:ext uri="{FF2B5EF4-FFF2-40B4-BE49-F238E27FC236}">
                  <a16:creationId xmlns:a16="http://schemas.microsoft.com/office/drawing/2014/main" id="{3E8BEFAD-38D0-4A06-8D2C-92B9E8957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840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6" name="Line 50">
              <a:extLst>
                <a:ext uri="{FF2B5EF4-FFF2-40B4-BE49-F238E27FC236}">
                  <a16:creationId xmlns:a16="http://schemas.microsoft.com/office/drawing/2014/main" id="{F3F04C44-26D4-4CE5-946C-D0844AFA9B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1008"/>
              <a:ext cx="0" cy="283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7" name="Line 51">
              <a:extLst>
                <a:ext uri="{FF2B5EF4-FFF2-40B4-BE49-F238E27FC236}">
                  <a16:creationId xmlns:a16="http://schemas.microsoft.com/office/drawing/2014/main" id="{C7424F6F-3269-4468-95C4-13A9532CF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0" y="3792"/>
              <a:ext cx="432" cy="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8" name="Line 52">
              <a:extLst>
                <a:ext uri="{FF2B5EF4-FFF2-40B4-BE49-F238E27FC236}">
                  <a16:creationId xmlns:a16="http://schemas.microsoft.com/office/drawing/2014/main" id="{E70F8E00-06CC-4EBD-AF4E-9C558CDB94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1776"/>
              <a:ext cx="0" cy="201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49" name="Line 53">
              <a:extLst>
                <a:ext uri="{FF2B5EF4-FFF2-40B4-BE49-F238E27FC236}">
                  <a16:creationId xmlns:a16="http://schemas.microsoft.com/office/drawing/2014/main" id="{E714071F-2453-4296-A5A8-98BF007AF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776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15B5C2FB-4F3C-4BE4-B266-D44D3D4E5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4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51" name="Line 55">
              <a:extLst>
                <a:ext uri="{FF2B5EF4-FFF2-40B4-BE49-F238E27FC236}">
                  <a16:creationId xmlns:a16="http://schemas.microsoft.com/office/drawing/2014/main" id="{21A2AF4C-B9DF-48D6-B730-22188F1BD7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2448"/>
              <a:ext cx="0" cy="129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52" name="Line 56">
              <a:extLst>
                <a:ext uri="{FF2B5EF4-FFF2-40B4-BE49-F238E27FC236}">
                  <a16:creationId xmlns:a16="http://schemas.microsoft.com/office/drawing/2014/main" id="{5220091A-A8FC-492D-92BC-B7500CE27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744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53" name="Line 57">
              <a:extLst>
                <a:ext uri="{FF2B5EF4-FFF2-40B4-BE49-F238E27FC236}">
                  <a16:creationId xmlns:a16="http://schemas.microsoft.com/office/drawing/2014/main" id="{44927EEE-3B2E-4473-8A2F-AFB5D7CD7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008"/>
              <a:ext cx="67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54" name="Line 58">
              <a:extLst>
                <a:ext uri="{FF2B5EF4-FFF2-40B4-BE49-F238E27FC236}">
                  <a16:creationId xmlns:a16="http://schemas.microsoft.com/office/drawing/2014/main" id="{81039006-60EA-4FDD-AC09-6F4F7D1FE8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168"/>
              <a:ext cx="0" cy="52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55" name="Line 59">
              <a:extLst>
                <a:ext uri="{FF2B5EF4-FFF2-40B4-BE49-F238E27FC236}">
                  <a16:creationId xmlns:a16="http://schemas.microsoft.com/office/drawing/2014/main" id="{90494518-0548-4221-B465-9CD1849CD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696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56" name="Line 60">
              <a:extLst>
                <a:ext uri="{FF2B5EF4-FFF2-40B4-BE49-F238E27FC236}">
                  <a16:creationId xmlns:a16="http://schemas.microsoft.com/office/drawing/2014/main" id="{73C56F7C-3DFB-4EE5-911C-DA3ED0CE65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16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FA44014-F452-441C-B5B8-4D56A8E91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6" y="246598"/>
            <a:ext cx="11180623" cy="60869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816C3FA-1D54-4980-AB97-C135538D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4" y="246597"/>
            <a:ext cx="11180623" cy="6086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9" name="Picture 58" descr="Vert_Horz_You.ai">
            <a:extLst>
              <a:ext uri="{FF2B5EF4-FFF2-40B4-BE49-F238E27FC236}">
                <a16:creationId xmlns:a16="http://schemas.microsoft.com/office/drawing/2014/main" id="{EC924FB4-CEE5-4F76-8FC3-4D9C17432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654051"/>
            <a:ext cx="2438400" cy="1828800"/>
          </a:xfrm>
          <a:prstGeom prst="rect">
            <a:avLst/>
          </a:prstGeom>
        </p:spPr>
      </p:pic>
      <p:pic>
        <p:nvPicPr>
          <p:cNvPr id="60" name="Picture 59" descr="Vert_Horz_1.png">
            <a:extLst>
              <a:ext uri="{FF2B5EF4-FFF2-40B4-BE49-F238E27FC236}">
                <a16:creationId xmlns:a16="http://schemas.microsoft.com/office/drawing/2014/main" id="{4D4F548B-38C8-47E7-89E6-B0E5FCCD6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8" y="2888769"/>
            <a:ext cx="1316183" cy="753034"/>
          </a:xfrm>
          <a:prstGeom prst="rect">
            <a:avLst/>
          </a:prstGeom>
        </p:spPr>
      </p:pic>
      <p:pic>
        <p:nvPicPr>
          <p:cNvPr id="61" name="Picture 60" descr="Vert_Horz_2.png">
            <a:extLst>
              <a:ext uri="{FF2B5EF4-FFF2-40B4-BE49-F238E27FC236}">
                <a16:creationId xmlns:a16="http://schemas.microsoft.com/office/drawing/2014/main" id="{F9DB4B6C-3719-4017-8ADF-E5D22DFEED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36" y="2888769"/>
            <a:ext cx="1316183" cy="753034"/>
          </a:xfrm>
          <a:prstGeom prst="rect">
            <a:avLst/>
          </a:prstGeom>
        </p:spPr>
      </p:pic>
      <p:pic>
        <p:nvPicPr>
          <p:cNvPr id="62" name="Picture 61" descr="Vert_Horz_3.png">
            <a:extLst>
              <a:ext uri="{FF2B5EF4-FFF2-40B4-BE49-F238E27FC236}">
                <a16:creationId xmlns:a16="http://schemas.microsoft.com/office/drawing/2014/main" id="{B2BB9EA3-A1E3-4120-B5A1-91015F6DF3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2" y="4015610"/>
            <a:ext cx="1316183" cy="753034"/>
          </a:xfrm>
          <a:prstGeom prst="rect">
            <a:avLst/>
          </a:prstGeom>
        </p:spPr>
      </p:pic>
      <p:pic>
        <p:nvPicPr>
          <p:cNvPr id="63" name="Picture 62" descr="Vert_Horz_4.png">
            <a:extLst>
              <a:ext uri="{FF2B5EF4-FFF2-40B4-BE49-F238E27FC236}">
                <a16:creationId xmlns:a16="http://schemas.microsoft.com/office/drawing/2014/main" id="{5BDA7297-9DCF-4CFC-8B6E-7E56DAA78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36" y="4015610"/>
            <a:ext cx="1316183" cy="753034"/>
          </a:xfrm>
          <a:prstGeom prst="rect">
            <a:avLst/>
          </a:prstGeom>
        </p:spPr>
      </p:pic>
      <p:pic>
        <p:nvPicPr>
          <p:cNvPr id="64" name="Picture 63" descr="Vert_Horz_5.png">
            <a:extLst>
              <a:ext uri="{FF2B5EF4-FFF2-40B4-BE49-F238E27FC236}">
                <a16:creationId xmlns:a16="http://schemas.microsoft.com/office/drawing/2014/main" id="{3CC8588E-61A6-472E-A0AF-374D09B86C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2" y="2888769"/>
            <a:ext cx="1316183" cy="753034"/>
          </a:xfrm>
          <a:prstGeom prst="rect">
            <a:avLst/>
          </a:prstGeom>
        </p:spPr>
      </p:pic>
      <p:pic>
        <p:nvPicPr>
          <p:cNvPr id="65" name="Picture 64" descr="Vert_Horz_6.png">
            <a:extLst>
              <a:ext uri="{FF2B5EF4-FFF2-40B4-BE49-F238E27FC236}">
                <a16:creationId xmlns:a16="http://schemas.microsoft.com/office/drawing/2014/main" id="{27D7EC02-5417-4F96-9720-EBEAFA691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8" y="4015610"/>
            <a:ext cx="1316183" cy="753034"/>
          </a:xfrm>
          <a:prstGeom prst="rect">
            <a:avLst/>
          </a:prstGeom>
        </p:spPr>
      </p:pic>
      <p:pic>
        <p:nvPicPr>
          <p:cNvPr id="66" name="Picture 65" descr="Vert_Horz_7.png">
            <a:extLst>
              <a:ext uri="{FF2B5EF4-FFF2-40B4-BE49-F238E27FC236}">
                <a16:creationId xmlns:a16="http://schemas.microsoft.com/office/drawing/2014/main" id="{BD0CDF88-2EE4-43CC-8058-B6BE685F34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69" y="2888769"/>
            <a:ext cx="1316183" cy="753034"/>
          </a:xfrm>
          <a:prstGeom prst="rect">
            <a:avLst/>
          </a:prstGeom>
        </p:spPr>
      </p:pic>
      <p:pic>
        <p:nvPicPr>
          <p:cNvPr id="67" name="Picture 66" descr="Vert_Horz_8.png">
            <a:extLst>
              <a:ext uri="{FF2B5EF4-FFF2-40B4-BE49-F238E27FC236}">
                <a16:creationId xmlns:a16="http://schemas.microsoft.com/office/drawing/2014/main" id="{BAA3A9EA-C95D-4626-A97D-C5A2BEEFC4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69" y="4015610"/>
            <a:ext cx="1316183" cy="753034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EED4FB7-D27F-4025-A8DB-68B8C2C78458}"/>
              </a:ext>
            </a:extLst>
          </p:cNvPr>
          <p:cNvGrpSpPr/>
          <p:nvPr/>
        </p:nvGrpSpPr>
        <p:grpSpPr>
          <a:xfrm>
            <a:off x="3251122" y="2088836"/>
            <a:ext cx="5895651" cy="1926772"/>
            <a:chOff x="2438341" y="2088835"/>
            <a:chExt cx="4421738" cy="192677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C9C9DC4-DF73-4A48-92E4-FA4BD2ABB89C}"/>
                </a:ext>
              </a:extLst>
            </p:cNvPr>
            <p:cNvGrpSpPr/>
            <p:nvPr/>
          </p:nvGrpSpPr>
          <p:grpSpPr>
            <a:xfrm>
              <a:off x="2438341" y="2514600"/>
              <a:ext cx="4421738" cy="374166"/>
              <a:chOff x="2057400" y="2352675"/>
              <a:chExt cx="5181600" cy="438465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5A5AB48-DAA4-49F3-AD7A-A4D2873B5AD1}"/>
                  </a:ext>
                </a:extLst>
              </p:cNvPr>
              <p:cNvCxnSpPr/>
              <p:nvPr/>
            </p:nvCxnSpPr>
            <p:spPr bwMode="auto">
              <a:xfrm>
                <a:off x="2057400" y="2362200"/>
                <a:ext cx="51816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CA845FB-424D-4763-8414-911CF0B125C2}"/>
                  </a:ext>
                </a:extLst>
              </p:cNvPr>
              <p:cNvCxnSpPr/>
              <p:nvPr/>
            </p:nvCxnSpPr>
            <p:spPr bwMode="auto">
              <a:xfrm>
                <a:off x="205740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41EF844-A323-4F98-8E57-5EA4A0DD9297}"/>
                  </a:ext>
                </a:extLst>
              </p:cNvPr>
              <p:cNvCxnSpPr/>
              <p:nvPr/>
            </p:nvCxnSpPr>
            <p:spPr bwMode="auto">
              <a:xfrm>
                <a:off x="381000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F09770C-D4A2-44C0-84A1-2276C33272A8}"/>
                  </a:ext>
                </a:extLst>
              </p:cNvPr>
              <p:cNvCxnSpPr/>
              <p:nvPr/>
            </p:nvCxnSpPr>
            <p:spPr bwMode="auto">
              <a:xfrm>
                <a:off x="548640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16AC0D6-FF7E-449E-B015-9D70B3D7CECB}"/>
                  </a:ext>
                </a:extLst>
              </p:cNvPr>
              <p:cNvCxnSpPr/>
              <p:nvPr/>
            </p:nvCxnSpPr>
            <p:spPr bwMode="auto">
              <a:xfrm>
                <a:off x="723265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2199F78-2FDA-4939-BBC2-822606E8C78E}"/>
                </a:ext>
              </a:extLst>
            </p:cNvPr>
            <p:cNvCxnSpPr/>
            <p:nvPr/>
          </p:nvCxnSpPr>
          <p:spPr bwMode="auto">
            <a:xfrm>
              <a:off x="2438341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F510C5D-637E-412B-B3CF-6047CEAB5B14}"/>
                </a:ext>
              </a:extLst>
            </p:cNvPr>
            <p:cNvCxnSpPr/>
            <p:nvPr/>
          </p:nvCxnSpPr>
          <p:spPr bwMode="auto">
            <a:xfrm>
              <a:off x="3933929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0E0B63A-BAA3-41F9-ACAD-BC89C174B8C7}"/>
                </a:ext>
              </a:extLst>
            </p:cNvPr>
            <p:cNvCxnSpPr/>
            <p:nvPr/>
          </p:nvCxnSpPr>
          <p:spPr bwMode="auto">
            <a:xfrm>
              <a:off x="5364491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8C6FF7E-9B3D-4CB7-97B2-FD6B7B3F5778}"/>
                </a:ext>
              </a:extLst>
            </p:cNvPr>
            <p:cNvCxnSpPr/>
            <p:nvPr/>
          </p:nvCxnSpPr>
          <p:spPr bwMode="auto">
            <a:xfrm>
              <a:off x="6854660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398CB70-91AE-4FE8-86C6-979B247EAEF5}"/>
                </a:ext>
              </a:extLst>
            </p:cNvPr>
            <p:cNvCxnSpPr/>
            <p:nvPr/>
          </p:nvCxnSpPr>
          <p:spPr bwMode="auto">
            <a:xfrm>
              <a:off x="4724400" y="2088835"/>
              <a:ext cx="0" cy="4384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Left-Right Arrow 64">
            <a:extLst>
              <a:ext uri="{FF2B5EF4-FFF2-40B4-BE49-F238E27FC236}">
                <a16:creationId xmlns:a16="http://schemas.microsoft.com/office/drawing/2014/main" id="{3AFC13D3-BE29-485B-B2F2-E2A2597E1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953002"/>
            <a:ext cx="6502400" cy="1066800"/>
          </a:xfrm>
          <a:prstGeom prst="leftRightArrow">
            <a:avLst>
              <a:gd name="adj1" fmla="val 50000"/>
              <a:gd name="adj2" fmla="val 68571"/>
            </a:avLst>
          </a:prstGeom>
          <a:solidFill>
            <a:srgbClr val="042555"/>
          </a:solidFill>
          <a:ln>
            <a:noFill/>
          </a:ln>
          <a:extLst/>
        </p:spPr>
        <p:txBody>
          <a:bodyPr lIns="121896" tIns="60948" rIns="121896" bIns="60948" anchor="ctr"/>
          <a:lstStyle/>
          <a:p>
            <a:pPr marL="0" marR="0" lvl="0" indent="0" algn="ctr" defTabSz="41275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pple LiGothic" pitchFamily="2" charset="-120"/>
              <a:cs typeface="ＭＳ Ｐ明朝"/>
              <a:sym typeface="Helvetica"/>
            </a:endParaRPr>
          </a:p>
        </p:txBody>
      </p:sp>
      <p:sp>
        <p:nvSpPr>
          <p:cNvPr id="81" name="Rectangle 9">
            <a:extLst>
              <a:ext uri="{FF2B5EF4-FFF2-40B4-BE49-F238E27FC236}">
                <a16:creationId xmlns:a16="http://schemas.microsoft.com/office/drawing/2014/main" id="{C0DDBA7B-BA52-43E6-B369-D612B312D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182" y="5240193"/>
            <a:ext cx="5532219" cy="4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>
            <a:spAutoFit/>
          </a:bodyPr>
          <a:lstStyle/>
          <a:p>
            <a:pPr marL="0" marR="0" lvl="0" indent="0" algn="ctr" defTabSz="41275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4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Helvetica"/>
                <a:sym typeface="Helvetica"/>
              </a:rPr>
              <a:t>所有成員彼此競爭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pple LiGothic" pitchFamily="2" charset="-120"/>
              <a:cs typeface="Arial Black"/>
              <a:sym typeface="Helvetica"/>
            </a:endParaRPr>
          </a:p>
        </p:txBody>
      </p:sp>
      <p:sp>
        <p:nvSpPr>
          <p:cNvPr id="82" name="Rectangle 9">
            <a:extLst>
              <a:ext uri="{FF2B5EF4-FFF2-40B4-BE49-F238E27FC236}">
                <a16:creationId xmlns:a16="http://schemas.microsoft.com/office/drawing/2014/main" id="{E482DC44-C09D-448A-A9C7-B0C0B7DBE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87" y="5959103"/>
            <a:ext cx="11498728" cy="5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34" b="0" i="0" u="none" strike="noStrike" kern="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Helvetica"/>
                <a:sym typeface="Helvetica"/>
              </a:rPr>
              <a:t>房地產、保險、連鎖店、區域業務員／經理</a:t>
            </a:r>
            <a:endParaRPr kumimoji="0" lang="en-US" sz="2934" b="0" i="0" u="none" strike="noStrike" kern="0" cap="none" spc="0" normalizeH="0" baseline="0" noProof="0" dirty="0">
              <a:ln>
                <a:noFill/>
              </a:ln>
              <a:solidFill>
                <a:srgbClr val="042555"/>
              </a:solidFill>
              <a:effectLst/>
              <a:uLnTx/>
              <a:uFillTx/>
              <a:latin typeface="Helvetica"/>
              <a:ea typeface="Apple LiGothic" pitchFamily="2" charset="-120"/>
              <a:cs typeface="Helvetica"/>
              <a:sym typeface="Helvetica"/>
            </a:endParaRPr>
          </a:p>
        </p:txBody>
      </p:sp>
      <p:grpSp>
        <p:nvGrpSpPr>
          <p:cNvPr id="83" name="Group 48">
            <a:extLst>
              <a:ext uri="{FF2B5EF4-FFF2-40B4-BE49-F238E27FC236}">
                <a16:creationId xmlns:a16="http://schemas.microsoft.com/office/drawing/2014/main" id="{874547C5-3B1B-4014-ACBA-ADD2433E454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464802" y="1935592"/>
            <a:ext cx="1625600" cy="4495800"/>
            <a:chOff x="2064" y="1008"/>
            <a:chExt cx="816" cy="2832"/>
          </a:xfrm>
        </p:grpSpPr>
        <p:sp>
          <p:nvSpPr>
            <p:cNvPr id="84" name="Line 49">
              <a:extLst>
                <a:ext uri="{FF2B5EF4-FFF2-40B4-BE49-F238E27FC236}">
                  <a16:creationId xmlns:a16="http://schemas.microsoft.com/office/drawing/2014/main" id="{02DE78C0-401B-4D09-81EE-C3E0E123F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840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85" name="Line 50">
              <a:extLst>
                <a:ext uri="{FF2B5EF4-FFF2-40B4-BE49-F238E27FC236}">
                  <a16:creationId xmlns:a16="http://schemas.microsoft.com/office/drawing/2014/main" id="{D3A3D065-972E-4CD4-8ABF-64F1D1413C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1008"/>
              <a:ext cx="0" cy="283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86" name="Line 51">
              <a:extLst>
                <a:ext uri="{FF2B5EF4-FFF2-40B4-BE49-F238E27FC236}">
                  <a16:creationId xmlns:a16="http://schemas.microsoft.com/office/drawing/2014/main" id="{5BBEBB26-8EAB-4C45-A4D7-AA47C2877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0" y="3792"/>
              <a:ext cx="43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87" name="Line 52">
              <a:extLst>
                <a:ext uri="{FF2B5EF4-FFF2-40B4-BE49-F238E27FC236}">
                  <a16:creationId xmlns:a16="http://schemas.microsoft.com/office/drawing/2014/main" id="{1579CC51-30BC-4154-AFF1-316C564C1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1776"/>
              <a:ext cx="0" cy="201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88" name="Line 53">
              <a:extLst>
                <a:ext uri="{FF2B5EF4-FFF2-40B4-BE49-F238E27FC236}">
                  <a16:creationId xmlns:a16="http://schemas.microsoft.com/office/drawing/2014/main" id="{BEB7B1FF-0996-4E15-9A1B-E95476606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776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89" name="Line 54">
              <a:extLst>
                <a:ext uri="{FF2B5EF4-FFF2-40B4-BE49-F238E27FC236}">
                  <a16:creationId xmlns:a16="http://schemas.microsoft.com/office/drawing/2014/main" id="{CAC93BC8-1EEE-4199-861F-570468119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4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90" name="Line 55">
              <a:extLst>
                <a:ext uri="{FF2B5EF4-FFF2-40B4-BE49-F238E27FC236}">
                  <a16:creationId xmlns:a16="http://schemas.microsoft.com/office/drawing/2014/main" id="{9BFBAFA2-6C06-420F-A4C2-F8C0CF830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2448"/>
              <a:ext cx="0" cy="129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91" name="Line 56">
              <a:extLst>
                <a:ext uri="{FF2B5EF4-FFF2-40B4-BE49-F238E27FC236}">
                  <a16:creationId xmlns:a16="http://schemas.microsoft.com/office/drawing/2014/main" id="{AEE97762-1AC6-4B7B-8649-953A8D9F8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744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92" name="Line 57">
              <a:extLst>
                <a:ext uri="{FF2B5EF4-FFF2-40B4-BE49-F238E27FC236}">
                  <a16:creationId xmlns:a16="http://schemas.microsoft.com/office/drawing/2014/main" id="{C21C533A-434D-4AFE-9174-44593721B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008"/>
              <a:ext cx="67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93" name="Line 58">
              <a:extLst>
                <a:ext uri="{FF2B5EF4-FFF2-40B4-BE49-F238E27FC236}">
                  <a16:creationId xmlns:a16="http://schemas.microsoft.com/office/drawing/2014/main" id="{C45EED2B-7BA4-4F06-A59C-BE4D5B10F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168"/>
              <a:ext cx="0" cy="52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94" name="Line 59">
              <a:extLst>
                <a:ext uri="{FF2B5EF4-FFF2-40B4-BE49-F238E27FC236}">
                  <a16:creationId xmlns:a16="http://schemas.microsoft.com/office/drawing/2014/main" id="{005BDC8E-A077-48B7-AAE2-BBF7DA49A9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696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  <p:sp>
          <p:nvSpPr>
            <p:cNvPr id="95" name="Line 60">
              <a:extLst>
                <a:ext uri="{FF2B5EF4-FFF2-40B4-BE49-F238E27FC236}">
                  <a16:creationId xmlns:a16="http://schemas.microsoft.com/office/drawing/2014/main" id="{EBAB2A74-C961-4625-86BC-32188463C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16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121897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ＭＳ Ｐ明朝"/>
                <a:sym typeface="Helvetica"/>
              </a:endParaRPr>
            </a:p>
          </p:txBody>
        </p:sp>
      </p:grpSp>
      <p:pic>
        <p:nvPicPr>
          <p:cNvPr id="96" name="Picture 95" descr="Vert_Horz_2.png">
            <a:extLst>
              <a:ext uri="{FF2B5EF4-FFF2-40B4-BE49-F238E27FC236}">
                <a16:creationId xmlns:a16="http://schemas.microsoft.com/office/drawing/2014/main" id="{526A0DBE-72DD-4EBE-88A4-6C7D3A07C2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4" y="4047570"/>
            <a:ext cx="1316183" cy="753034"/>
          </a:xfrm>
          <a:prstGeom prst="rect">
            <a:avLst/>
          </a:prstGeom>
        </p:spPr>
      </p:pic>
      <p:pic>
        <p:nvPicPr>
          <p:cNvPr id="97" name="Picture 96" descr="Vert_Horz_1.png">
            <a:extLst>
              <a:ext uri="{FF2B5EF4-FFF2-40B4-BE49-F238E27FC236}">
                <a16:creationId xmlns:a16="http://schemas.microsoft.com/office/drawing/2014/main" id="{682544EF-FB1B-4A3B-9C7A-320C236C7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953" y="4015610"/>
            <a:ext cx="1316183" cy="753034"/>
          </a:xfrm>
          <a:prstGeom prst="rect">
            <a:avLst/>
          </a:prstGeom>
        </p:spPr>
      </p:pic>
      <p:sp>
        <p:nvSpPr>
          <p:cNvPr id="98" name="TextBox 10">
            <a:extLst>
              <a:ext uri="{FF2B5EF4-FFF2-40B4-BE49-F238E27FC236}">
                <a16:creationId xmlns:a16="http://schemas.microsoft.com/office/drawing/2014/main" id="{BD58FB94-D5DE-46D3-B149-5262300F0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81" y="1596117"/>
            <a:ext cx="5452534" cy="198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>
            <a:spAutoFit/>
          </a:bodyPr>
          <a:lstStyle>
            <a:lvl1pPr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115" marR="0" lvl="0" indent="-457115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" algn="l"/>
              </a:tabLst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Arial"/>
                <a:sym typeface="Helvetica"/>
              </a:rPr>
              <a:t>集結眾人的努力</a:t>
            </a:r>
          </a:p>
          <a:p>
            <a:pPr marL="457115" marR="0" lvl="0" indent="-457115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" algn="l"/>
              </a:tabLst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Arial"/>
                <a:sym typeface="Helvetica"/>
              </a:rPr>
              <a:t>鼓勵團隊合作和支援</a:t>
            </a:r>
          </a:p>
          <a:p>
            <a:pPr marL="457115" marR="0" lvl="0" indent="-457115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" algn="l"/>
              </a:tabLst>
              <a:defRPr/>
            </a:pPr>
            <a:r>
              <a:rPr kumimoji="0" lang="zh-TW" alt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Arial"/>
                <a:sym typeface="Helvetica"/>
              </a:rPr>
              <a:t>人人皆享</a:t>
            </a:r>
            <a:r>
              <a:rPr kumimoji="0" lang="en-US" altLang="zh-TW" sz="2500" b="0" i="0" u="none" strike="noStrike" kern="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Arial"/>
                <a:sym typeface="Helvetica"/>
              </a:rPr>
              <a:t>100%</a:t>
            </a:r>
            <a:r>
              <a:rPr kumimoji="0" lang="zh-TW" alt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Helvetica"/>
                <a:ea typeface="Apple LiGothic" pitchFamily="2" charset="-120"/>
                <a:cs typeface="Arial"/>
                <a:sym typeface="Helvetica"/>
              </a:rPr>
              <a:t>的銷售和業績成果</a:t>
            </a:r>
            <a:endParaRPr kumimoji="0" lang="en-GB" sz="2500" b="0" i="0" u="none" strike="noStrike" kern="0" cap="none" spc="0" normalizeH="0" baseline="0" noProof="0" dirty="0">
              <a:ln>
                <a:noFill/>
              </a:ln>
              <a:solidFill>
                <a:srgbClr val="042555"/>
              </a:solidFill>
              <a:effectLst/>
              <a:uLnTx/>
              <a:uFillTx/>
              <a:latin typeface="Helvetica"/>
              <a:ea typeface="Apple LiGothic" pitchFamily="2" charset="-120"/>
              <a:cs typeface="Arial"/>
              <a:sym typeface="Helvetica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" algn="l"/>
              </a:tabLst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42555"/>
              </a:solidFill>
              <a:effectLst/>
              <a:uLnTx/>
              <a:uFillTx/>
              <a:latin typeface="Helvetica"/>
              <a:ea typeface="Apple LiGothic" pitchFamily="2" charset="-120"/>
              <a:cs typeface="ＭＳ Ｐ明朝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1966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19166 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10834 -0.0185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92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18519E-6 L 0.10851 0.27222 " pathEditMode="relative" ptsTypes="AA">
                                      <p:cBhvr>
                                        <p:cTn id="5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2552 0.2724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1361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42639 0.1363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68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30243 -0.0310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155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1892 -0.028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-143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2 0.01574 L 0.29861 0.3006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423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42656 0.13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/>
      <p:bldP spid="81" grpId="1"/>
      <p:bldP spid="82" grpId="0"/>
      <p:bldP spid="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075" y="-436663"/>
            <a:ext cx="12677775" cy="8446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2624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開始經營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開始經營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01" y="392906"/>
            <a:ext cx="8893199" cy="59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8554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開始經營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開始經營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1" name="IMG_1820.jpg" descr="IMG_1820.jpg"/>
          <p:cNvPicPr>
            <a:picLocks noChangeAspect="1"/>
          </p:cNvPicPr>
          <p:nvPr/>
        </p:nvPicPr>
        <p:blipFill>
          <a:blip r:embed="rId2">
            <a:extLst/>
          </a:blip>
          <a:srcRect l="1204" t="6291"/>
          <a:stretch>
            <a:fillRect/>
          </a:stretch>
        </p:blipFill>
        <p:spPr>
          <a:xfrm>
            <a:off x="1760512" y="-101688"/>
            <a:ext cx="7337477" cy="69596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49719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54;p17" descr="Google Shape;154;p17"/>
          <p:cNvPicPr>
            <a:picLocks noChangeAspect="1"/>
          </p:cNvPicPr>
          <p:nvPr/>
        </p:nvPicPr>
        <p:blipFill>
          <a:blip r:embed="rId2">
            <a:extLst/>
          </a:blip>
          <a:srcRect t="1847" r="1823"/>
          <a:stretch>
            <a:fillRect/>
          </a:stretch>
        </p:blipFill>
        <p:spPr>
          <a:xfrm>
            <a:off x="-1" y="2052228"/>
            <a:ext cx="12192002" cy="4833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oogle Shape;155;p17" descr="Google Shape;155;p17"/>
          <p:cNvPicPr>
            <a:picLocks noChangeAspect="1"/>
          </p:cNvPicPr>
          <p:nvPr/>
        </p:nvPicPr>
        <p:blipFill>
          <a:blip r:embed="rId3">
            <a:extLst/>
          </a:blip>
          <a:srcRect r="80057"/>
          <a:stretch>
            <a:fillRect/>
          </a:stretch>
        </p:blipFill>
        <p:spPr>
          <a:xfrm>
            <a:off x="4989838" y="5253203"/>
            <a:ext cx="722121" cy="115756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Google Shape;156;p17"/>
          <p:cNvSpPr/>
          <p:nvPr/>
        </p:nvSpPr>
        <p:spPr>
          <a:xfrm>
            <a:off x="-48684" y="-13135"/>
            <a:ext cx="12192002" cy="6898521"/>
          </a:xfrm>
          <a:prstGeom prst="rect">
            <a:avLst/>
          </a:prstGeom>
          <a:gradFill>
            <a:gsLst>
              <a:gs pos="0">
                <a:srgbClr val="00B0F0">
                  <a:alpha val="34901"/>
                </a:srgbClr>
              </a:gs>
              <a:gs pos="29000">
                <a:srgbClr val="FFFFFF"/>
              </a:gs>
              <a:gs pos="100000">
                <a:srgbClr val="FEFEFE">
                  <a:alpha val="0"/>
                </a:srgbClr>
              </a:gs>
            </a:gsLst>
          </a:gradFill>
          <a:ln w="12700">
            <a:miter lim="400000"/>
          </a:ln>
          <a:effectLst>
            <a:outerShdw blurRad="101600" dist="50800" dir="5400000" rotWithShape="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40" name="Google Shape;157;p17"/>
          <p:cNvSpPr txBox="1"/>
          <p:nvPr/>
        </p:nvSpPr>
        <p:spPr>
          <a:xfrm>
            <a:off x="3599722" y="199489"/>
            <a:ext cx="8558943" cy="2308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33" tIns="60933" rIns="60933" bIns="60933">
            <a:sp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4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擁有18年資訊科技産業經驗</a:t>
            </a:r>
          </a:p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•曾經服務財富500强跨國企業多年專門負責業務分析及提供咨詢服務</a:t>
            </a:r>
          </a:p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• 2000年已經參舆實施亞太區網上交易及財務供應鏈平台</a:t>
            </a:r>
          </a:p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•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曾任美安網絡中心授証訓練員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•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美安UBP協調員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58;p17"/>
          <p:cNvSpPr/>
          <p:nvPr/>
        </p:nvSpPr>
        <p:spPr>
          <a:xfrm>
            <a:off x="-1" y="5230323"/>
            <a:ext cx="12192002" cy="1463041"/>
          </a:xfrm>
          <a:prstGeom prst="rect">
            <a:avLst/>
          </a:prstGeom>
          <a:solidFill>
            <a:srgbClr val="0FB7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59;p17"/>
          <p:cNvSpPr txBox="1"/>
          <p:nvPr/>
        </p:nvSpPr>
        <p:spPr>
          <a:xfrm>
            <a:off x="-64917" y="5445224"/>
            <a:ext cx="12192002" cy="590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0" marR="0" lvl="0" indent="0" algn="ctr" defTabSz="1219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超連鎖</a:t>
            </a:r>
            <a:r>
              <a:rPr kumimoji="0" sz="3600" b="1" i="0" u="none" strike="noStrike" kern="0" cap="none" spc="0" normalizeH="0" baseline="3125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+mj-cs"/>
                <a:sym typeface="Helvetica Neue"/>
              </a:rPr>
              <a:t>™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事業</a:t>
            </a:r>
          </a:p>
        </p:txBody>
      </p:sp>
      <p:sp>
        <p:nvSpPr>
          <p:cNvPr id="143" name="Google Shape;160;p17"/>
          <p:cNvSpPr txBox="1"/>
          <p:nvPr/>
        </p:nvSpPr>
        <p:spPr>
          <a:xfrm>
            <a:off x="523369" y="5157192"/>
            <a:ext cx="785620" cy="144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l" defTabSz="2438400">
              <a:defRPr sz="1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[</a:t>
            </a:r>
          </a:p>
        </p:txBody>
      </p:sp>
      <p:sp>
        <p:nvSpPr>
          <p:cNvPr id="144" name="Google Shape;161;p17"/>
          <p:cNvSpPr txBox="1"/>
          <p:nvPr/>
        </p:nvSpPr>
        <p:spPr>
          <a:xfrm>
            <a:off x="11183413" y="5157192"/>
            <a:ext cx="785620" cy="144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l" defTabSz="2438400">
              <a:defRPr sz="1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]</a:t>
            </a:r>
          </a:p>
        </p:txBody>
      </p:sp>
      <p:sp>
        <p:nvSpPr>
          <p:cNvPr id="145" name="Google Shape;162;p17"/>
          <p:cNvSpPr txBox="1"/>
          <p:nvPr/>
        </p:nvSpPr>
        <p:spPr>
          <a:xfrm>
            <a:off x="3797865" y="5925277"/>
            <a:ext cx="4466439" cy="3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33" tIns="60933" rIns="60933" bIns="60933">
            <a:spAutoFit/>
          </a:bodyPr>
          <a:lstStyle>
            <a:lvl1pPr defTabSz="243840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unfranchise™business presentation • HK </a:t>
            </a:r>
          </a:p>
        </p:txBody>
      </p:sp>
      <p:sp>
        <p:nvSpPr>
          <p:cNvPr id="146" name="Google Shape;163;p17"/>
          <p:cNvSpPr/>
          <p:nvPr/>
        </p:nvSpPr>
        <p:spPr>
          <a:xfrm>
            <a:off x="-1" y="4278256"/>
            <a:ext cx="12192000" cy="782927"/>
          </a:xfrm>
          <a:prstGeom prst="rect">
            <a:avLst/>
          </a:prstGeom>
          <a:gradFill>
            <a:gsLst>
              <a:gs pos="0">
                <a:srgbClr val="494949"/>
              </a:gs>
              <a:gs pos="50000">
                <a:srgbClr val="6A6A6A"/>
              </a:gs>
              <a:gs pos="100000">
                <a:srgbClr val="7F7F7F">
                  <a:alpha val="23921"/>
                </a:srgbClr>
              </a:gs>
            </a:gsLst>
          </a:gradFill>
          <a:ln w="12700">
            <a:miter lim="400000"/>
          </a:ln>
          <a:effectLst>
            <a:outerShdw blurRad="101600" dist="50800" dir="5400000" rotWithShape="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pic>
        <p:nvPicPr>
          <p:cNvPr id="147" name="Google Shape;164;p17" descr="Google Shape;164;p17"/>
          <p:cNvPicPr>
            <a:picLocks noChangeAspect="1"/>
          </p:cNvPicPr>
          <p:nvPr/>
        </p:nvPicPr>
        <p:blipFill>
          <a:blip r:embed="rId3">
            <a:extLst/>
          </a:blip>
          <a:srcRect r="80057"/>
          <a:stretch>
            <a:fillRect/>
          </a:stretch>
        </p:blipFill>
        <p:spPr>
          <a:xfrm>
            <a:off x="9936427" y="5477296"/>
            <a:ext cx="604545" cy="96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66;p17" descr="Google Shape;166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0138" y="6309320"/>
            <a:ext cx="2397992" cy="2098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3619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開始經營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開始經營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6193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第一年的佣金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第一年的佣金</a:t>
            </a:r>
          </a:p>
        </p:txBody>
      </p:sp>
      <p:pic>
        <p:nvPicPr>
          <p:cNvPr id="336" name="Screen Shot 2018-10-02 at 1.46.54 AM.png" descr="Screen Shot 2018-10-02 at 1.46.5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1908" y="1220192"/>
            <a:ext cx="7068185" cy="4417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reen Shot 2018-10-02 at 1.46.54 AM.png" descr="Screen Shot 2018-10-02 at 1.46.54 AM.png"/>
          <p:cNvPicPr>
            <a:picLocks noChangeAspect="1"/>
          </p:cNvPicPr>
          <p:nvPr/>
        </p:nvPicPr>
        <p:blipFill>
          <a:blip r:embed="rId2">
            <a:extLst/>
          </a:blip>
          <a:srcRect l="34915" t="68465" r="22438" b="14332"/>
          <a:stretch>
            <a:fillRect/>
          </a:stretch>
        </p:blipFill>
        <p:spPr>
          <a:xfrm>
            <a:off x="1398794" y="3380789"/>
            <a:ext cx="10154120" cy="25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creen Shot 2018-10-02 at 1.46.54 AM.png" descr="Screen Shot 2018-10-02 at 1.46.54 AM.png"/>
          <p:cNvPicPr>
            <a:picLocks noChangeAspect="1"/>
          </p:cNvPicPr>
          <p:nvPr/>
        </p:nvPicPr>
        <p:blipFill>
          <a:blip r:embed="rId2">
            <a:extLst/>
          </a:blip>
          <a:srcRect l="4753" t="43103" r="40305" b="31634"/>
          <a:stretch>
            <a:fillRect/>
          </a:stretch>
        </p:blipFill>
        <p:spPr>
          <a:xfrm>
            <a:off x="1910758" y="1901307"/>
            <a:ext cx="7313335" cy="210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Oval" descr="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3701" y="4777707"/>
            <a:ext cx="1879235" cy="973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74083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 advAuto="0"/>
      <p:bldP spid="338" grpId="0" animBg="1" advAuto="0"/>
      <p:bldP spid="33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Vi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Vision</a:t>
            </a:r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3296" y="359807"/>
            <a:ext cx="9144002" cy="63169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69810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無論你參與與否，都會發生"/>
          <p:cNvSpPr txBox="1">
            <a:spLocks noGrp="1"/>
          </p:cNvSpPr>
          <p:nvPr>
            <p:ph type="title"/>
          </p:nvPr>
        </p:nvSpPr>
        <p:spPr>
          <a:xfrm>
            <a:off x="2996379" y="2044964"/>
            <a:ext cx="5891902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algn="l"/>
            <a:r>
              <a:rPr sz="4000" dirty="0" err="1">
                <a:solidFill>
                  <a:schemeClr val="bg1"/>
                </a:solidFill>
              </a:rPr>
              <a:t>無論你參與與否</a:t>
            </a:r>
            <a:r>
              <a:rPr lang="zh-TW" altLang="en-US" sz="3300" dirty="0">
                <a:solidFill>
                  <a:schemeClr val="bg1"/>
                </a:solidFill>
              </a:rPr>
              <a:t>，</a:t>
            </a:r>
            <a:r>
              <a:rPr sz="3300" dirty="0" err="1">
                <a:solidFill>
                  <a:schemeClr val="bg1"/>
                </a:solidFill>
              </a:rPr>
              <a:t>都會發生</a:t>
            </a:r>
            <a:endParaRPr sz="3300" dirty="0">
              <a:solidFill>
                <a:schemeClr val="bg1"/>
              </a:solidFill>
            </a:endParaRPr>
          </a:p>
        </p:txBody>
      </p:sp>
      <p:sp>
        <p:nvSpPr>
          <p:cNvPr id="346" name="趨勢"/>
          <p:cNvSpPr txBox="1"/>
          <p:nvPr/>
        </p:nvSpPr>
        <p:spPr>
          <a:xfrm>
            <a:off x="1940158" y="454785"/>
            <a:ext cx="315468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72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1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趨勢</a:t>
            </a:r>
            <a:endParaRPr kumimoji="0" sz="10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820" y="361940"/>
            <a:ext cx="8420766" cy="63497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06784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3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2069" y="-205266"/>
            <a:ext cx="12747889" cy="71668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830680" y="416552"/>
            <a:ext cx="3129063" cy="789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奇蹟之所在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241" y="4761514"/>
            <a:ext cx="1782540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你的舒適圈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5616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4727"/>
          <a:stretch/>
        </p:blipFill>
        <p:spPr>
          <a:xfrm>
            <a:off x="1436773" y="523828"/>
            <a:ext cx="4064000" cy="58078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6062361" y="1277355"/>
            <a:ext cx="4407520" cy="4129336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星期二事業小貼士：</a:t>
            </a:r>
            <a:endParaRPr kumimoji="0" lang="en-US" altLang="zh-TW" sz="2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招募都從物色開始！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記得必須要先物色好對象才開始招募。相比先投身於事業中，並試圖把它推銷給其他人，你應該要以「引起興趣」為目標。聆聽、發問、了解不同的人，然後展示給他們這個事業，能夠如何解決他們的問題、需要或特殊狀況。 如果你專注於發掘興趣，並了解他人真正需要，而不是只做銷售，那麼你很快就能招募到合適的人才！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cs typeface="Helvetica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054053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24" y="528066"/>
            <a:ext cx="8580501" cy="57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71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ounded Rectangle 19"/>
          <p:cNvSpPr/>
          <p:nvPr/>
        </p:nvSpPr>
        <p:spPr>
          <a:xfrm>
            <a:off x="1019027" y="5344802"/>
            <a:ext cx="1190626" cy="4945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398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3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Rounded Rectangle 18"/>
          <p:cNvSpPr/>
          <p:nvPr/>
        </p:nvSpPr>
        <p:spPr>
          <a:xfrm>
            <a:off x="7290950" y="3048704"/>
            <a:ext cx="2171701" cy="7823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398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3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9460" y="2049675"/>
            <a:ext cx="5624281" cy="379638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Rounded Rectangle 4"/>
          <p:cNvSpPr/>
          <p:nvPr/>
        </p:nvSpPr>
        <p:spPr>
          <a:xfrm>
            <a:off x="2647798" y="3091793"/>
            <a:ext cx="2171701" cy="7823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398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3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548" y="1982215"/>
            <a:ext cx="5416609" cy="386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rcRect l="22734" t="26199" r="38389" b="41520"/>
          <a:stretch>
            <a:fillRect/>
          </a:stretch>
        </p:blipFill>
        <p:spPr>
          <a:xfrm>
            <a:off x="4232003" y="755328"/>
            <a:ext cx="3929598" cy="2453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9668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7553" y="356839"/>
            <a:ext cx="7219678" cy="63561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4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6538" y="-308761"/>
            <a:ext cx="15448350" cy="7166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6136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科技專才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科技專才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146" y="1410010"/>
            <a:ext cx="12699838" cy="51469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5916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67" y="0"/>
            <a:ext cx="6523463" cy="6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1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河流可以穿透大石 不是因為力量而是因為"/>
          <p:cNvSpPr txBox="1"/>
          <p:nvPr/>
        </p:nvSpPr>
        <p:spPr>
          <a:xfrm>
            <a:off x="351058" y="284821"/>
            <a:ext cx="7774565" cy="55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200"/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河流可以穿透大石</a:t>
            </a:r>
            <a:r>
              <a:rPr kumimoji="0" sz="3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 </a:t>
            </a:r>
            <a:r>
              <a:rPr kumimoji="0" sz="3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不是因為力量而是因為</a:t>
            </a:r>
            <a:endParaRPr kumimoji="0" sz="3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452" name="堅持"/>
          <p:cNvSpPr txBox="1"/>
          <p:nvPr/>
        </p:nvSpPr>
        <p:spPr>
          <a:xfrm>
            <a:off x="8007419" y="142761"/>
            <a:ext cx="1179810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200"/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堅持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2" y="871165"/>
            <a:ext cx="10325100" cy="5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72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一個會議帶到…"/>
          <p:cNvSpPr txBox="1">
            <a:spLocks noGrp="1"/>
          </p:cNvSpPr>
          <p:nvPr>
            <p:ph type="title"/>
          </p:nvPr>
        </p:nvSpPr>
        <p:spPr>
          <a:xfrm>
            <a:off x="803667" y="487813"/>
            <a:ext cx="10414001" cy="2324101"/>
          </a:xfrm>
          <a:prstGeom prst="rect">
            <a:avLst/>
          </a:prstGeom>
        </p:spPr>
        <p:txBody>
          <a:bodyPr/>
          <a:lstStyle/>
          <a:p>
            <a:pPr defTabSz="330200">
              <a:defRPr sz="8960"/>
            </a:pPr>
            <a:r>
              <a:rPr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一個會議帶到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30200">
              <a:defRPr sz="8960"/>
            </a:pPr>
            <a:r>
              <a:rPr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下一個會議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7" name="知識"/>
          <p:cNvSpPr txBox="1"/>
          <p:nvPr/>
        </p:nvSpPr>
        <p:spPr>
          <a:xfrm>
            <a:off x="3654631" y="3249464"/>
            <a:ext cx="564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知識</a:t>
            </a:r>
          </a:p>
        </p:txBody>
      </p:sp>
      <p:sp>
        <p:nvSpPr>
          <p:cNvPr id="458" name="了解公司"/>
          <p:cNvSpPr txBox="1"/>
          <p:nvPr/>
        </p:nvSpPr>
        <p:spPr>
          <a:xfrm>
            <a:off x="5557392" y="3249464"/>
            <a:ext cx="107721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了解公司</a:t>
            </a:r>
          </a:p>
        </p:txBody>
      </p:sp>
      <p:sp>
        <p:nvSpPr>
          <p:cNvPr id="459" name="明白產品"/>
          <p:cNvSpPr txBox="1"/>
          <p:nvPr/>
        </p:nvSpPr>
        <p:spPr>
          <a:xfrm>
            <a:off x="5154230" y="4967662"/>
            <a:ext cx="107721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明白產品</a:t>
            </a:r>
          </a:p>
        </p:txBody>
      </p:sp>
      <p:sp>
        <p:nvSpPr>
          <p:cNvPr id="460" name="見證"/>
          <p:cNvSpPr txBox="1"/>
          <p:nvPr/>
        </p:nvSpPr>
        <p:spPr>
          <a:xfrm>
            <a:off x="7039612" y="4210034"/>
            <a:ext cx="564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見證</a:t>
            </a:r>
          </a:p>
        </p:txBody>
      </p:sp>
      <p:sp>
        <p:nvSpPr>
          <p:cNvPr id="461" name="技巧"/>
          <p:cNvSpPr txBox="1"/>
          <p:nvPr/>
        </p:nvSpPr>
        <p:spPr>
          <a:xfrm>
            <a:off x="5666874" y="4108563"/>
            <a:ext cx="68758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技巧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  <p:sp>
        <p:nvSpPr>
          <p:cNvPr id="462" name="目標"/>
          <p:cNvSpPr txBox="1"/>
          <p:nvPr/>
        </p:nvSpPr>
        <p:spPr>
          <a:xfrm>
            <a:off x="8157113" y="3249464"/>
            <a:ext cx="564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目標</a:t>
            </a:r>
          </a:p>
        </p:txBody>
      </p:sp>
      <p:sp>
        <p:nvSpPr>
          <p:cNvPr id="463" name="方向"/>
          <p:cNvSpPr txBox="1"/>
          <p:nvPr/>
        </p:nvSpPr>
        <p:spPr>
          <a:xfrm>
            <a:off x="4311951" y="4210034"/>
            <a:ext cx="564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方向</a:t>
            </a:r>
          </a:p>
        </p:txBody>
      </p:sp>
      <p:sp>
        <p:nvSpPr>
          <p:cNvPr id="464" name="自我提升"/>
          <p:cNvSpPr txBox="1"/>
          <p:nvPr/>
        </p:nvSpPr>
        <p:spPr>
          <a:xfrm>
            <a:off x="6783131" y="5194951"/>
            <a:ext cx="107721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自我提升</a:t>
            </a:r>
          </a:p>
        </p:txBody>
      </p:sp>
      <p:sp>
        <p:nvSpPr>
          <p:cNvPr id="465" name="Oval"/>
          <p:cNvSpPr/>
          <p:nvPr/>
        </p:nvSpPr>
        <p:spPr>
          <a:xfrm>
            <a:off x="2720898" y="2289454"/>
            <a:ext cx="6746488" cy="396638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66" name="係愛啊！"/>
          <p:cNvSpPr txBox="1"/>
          <p:nvPr/>
        </p:nvSpPr>
        <p:spPr>
          <a:xfrm>
            <a:off x="4995115" y="3636348"/>
            <a:ext cx="2718693" cy="851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0400"/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係愛啊</a:t>
            </a:r>
            <a:r>
              <a:rPr kumimoji="0" sz="5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！</a:t>
            </a:r>
          </a:p>
        </p:txBody>
      </p:sp>
      <p:sp>
        <p:nvSpPr>
          <p:cNvPr id="467" name="相信"/>
          <p:cNvSpPr txBox="1"/>
          <p:nvPr/>
        </p:nvSpPr>
        <p:spPr>
          <a:xfrm>
            <a:off x="5401659" y="3862342"/>
            <a:ext cx="1384995" cy="851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0400"/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相信</a:t>
            </a:r>
            <a:endParaRPr kumimoji="0" sz="5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910644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 advAuto="0"/>
      <p:bldP spid="458" grpId="0" animBg="1" advAuto="0"/>
      <p:bldP spid="459" grpId="0" animBg="1" advAuto="0"/>
      <p:bldP spid="460" grpId="0" animBg="1" advAuto="0"/>
      <p:bldP spid="461" grpId="0" animBg="1" advAuto="0"/>
      <p:bldP spid="462" grpId="0" animBg="1" advAuto="0"/>
      <p:bldP spid="463" grpId="0" animBg="1" advAuto="0"/>
      <p:bldP spid="464" grpId="0" animBg="1" advAuto="0"/>
      <p:bldP spid="465" grpId="0" animBg="1" advAuto="0"/>
      <p:bldP spid="466" grpId="0" animBg="1" advAuto="0"/>
      <p:bldP spid="466" grpId="1" animBg="1" advAuto="0"/>
      <p:bldP spid="467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845" y="95746"/>
            <a:ext cx="9999619" cy="6666412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Rectangle"/>
          <p:cNvSpPr/>
          <p:nvPr/>
        </p:nvSpPr>
        <p:spPr>
          <a:xfrm>
            <a:off x="585587" y="-49496"/>
            <a:ext cx="10761863" cy="7035218"/>
          </a:xfrm>
          <a:prstGeom prst="rect">
            <a:avLst/>
          </a:prstGeom>
          <a:solidFill>
            <a:srgbClr val="FFFFFF">
              <a:alpha val="7716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37" name="團隊夥伴"/>
          <p:cNvSpPr txBox="1">
            <a:spLocks noGrp="1"/>
          </p:cNvSpPr>
          <p:nvPr>
            <p:ph type="title"/>
          </p:nvPr>
        </p:nvSpPr>
        <p:spPr>
          <a:xfrm>
            <a:off x="844550" y="-49496"/>
            <a:ext cx="10502900" cy="1143001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團隊夥伴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8" name="SMC"/>
          <p:cNvSpPr txBox="1"/>
          <p:nvPr/>
        </p:nvSpPr>
        <p:spPr>
          <a:xfrm>
            <a:off x="930484" y="1250912"/>
            <a:ext cx="2478244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資深主管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SMC</a:t>
            </a:r>
            <a:endParaRPr kumimoji="0" lang="en-HK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HKD23000/4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周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39" name="PC"/>
          <p:cNvSpPr txBox="1"/>
          <p:nvPr/>
        </p:nvSpPr>
        <p:spPr>
          <a:xfrm>
            <a:off x="899156" y="3207118"/>
            <a:ext cx="2478244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專業經理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PC</a:t>
            </a:r>
            <a:endParaRPr kumimoji="0" lang="en-HK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HKD34500/4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周</a:t>
            </a:r>
          </a:p>
        </p:txBody>
      </p:sp>
      <p:sp>
        <p:nvSpPr>
          <p:cNvPr id="540" name="SC"/>
          <p:cNvSpPr txBox="1"/>
          <p:nvPr/>
        </p:nvSpPr>
        <p:spPr>
          <a:xfrm>
            <a:off x="970314" y="4642180"/>
            <a:ext cx="2478244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顧問經理</a:t>
            </a: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S</a:t>
            </a:r>
            <a:r>
              <a:rPr kumimoji="0" lang="en-HK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C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HKD57500/4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周</a:t>
            </a:r>
          </a:p>
        </p:txBody>
      </p:sp>
      <p:sp>
        <p:nvSpPr>
          <p:cNvPr id="541" name="NSC"/>
          <p:cNvSpPr txBox="1"/>
          <p:nvPr/>
        </p:nvSpPr>
        <p:spPr>
          <a:xfrm>
            <a:off x="912049" y="5783441"/>
            <a:ext cx="2515112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總顧問經理</a:t>
            </a: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NS</a:t>
            </a:r>
            <a:r>
              <a:rPr kumimoji="0" lang="en-HK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C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HKD7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66</a:t>
            </a: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00/4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周</a:t>
            </a:r>
          </a:p>
        </p:txBody>
      </p:sp>
      <p:grpSp>
        <p:nvGrpSpPr>
          <p:cNvPr id="544" name="Group"/>
          <p:cNvGrpSpPr/>
          <p:nvPr/>
        </p:nvGrpSpPr>
        <p:grpSpPr>
          <a:xfrm>
            <a:off x="3646887" y="1044815"/>
            <a:ext cx="4396511" cy="759182"/>
            <a:chOff x="0" y="125592"/>
            <a:chExt cx="8793020" cy="1518362"/>
          </a:xfrm>
        </p:grpSpPr>
        <p:sp>
          <p:nvSpPr>
            <p:cNvPr id="542" name="宗豪 （台灣） 畯富（台灣）…"/>
            <p:cNvSpPr txBox="1"/>
            <p:nvPr/>
          </p:nvSpPr>
          <p:spPr>
            <a:xfrm>
              <a:off x="2118246" y="125592"/>
              <a:ext cx="6674774" cy="1518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6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宗豪，  Stanley，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6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宗昇， Patrick， Linda</a:t>
              </a:r>
            </a:p>
          </p:txBody>
        </p:sp>
        <p:pic>
          <p:nvPicPr>
            <p:cNvPr id="54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15485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7" name="Group"/>
          <p:cNvGrpSpPr/>
          <p:nvPr/>
        </p:nvGrpSpPr>
        <p:grpSpPr>
          <a:xfrm>
            <a:off x="3650847" y="1831719"/>
            <a:ext cx="1734236" cy="421678"/>
            <a:chOff x="0" y="58313"/>
            <a:chExt cx="3468470" cy="843355"/>
          </a:xfrm>
        </p:grpSpPr>
        <p:pic>
          <p:nvPicPr>
            <p:cNvPr id="54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3093"/>
              <a:ext cx="1099834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6" name="育莉"/>
            <p:cNvSpPr txBox="1"/>
            <p:nvPr/>
          </p:nvSpPr>
          <p:spPr>
            <a:xfrm>
              <a:off x="2054621" y="58313"/>
              <a:ext cx="1413849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育莉 </a:t>
              </a:r>
            </a:p>
          </p:txBody>
        </p:sp>
      </p:grpSp>
      <p:grpSp>
        <p:nvGrpSpPr>
          <p:cNvPr id="550" name="Group"/>
          <p:cNvGrpSpPr/>
          <p:nvPr/>
        </p:nvGrpSpPr>
        <p:grpSpPr>
          <a:xfrm>
            <a:off x="3646887" y="2342932"/>
            <a:ext cx="4794043" cy="489878"/>
            <a:chOff x="0" y="62574"/>
            <a:chExt cx="9588085" cy="979755"/>
          </a:xfrm>
        </p:grpSpPr>
        <p:sp>
          <p:nvSpPr>
            <p:cNvPr id="548" name="Wayne， Vicky， 韋儀"/>
            <p:cNvSpPr txBox="1"/>
            <p:nvPr/>
          </p:nvSpPr>
          <p:spPr>
            <a:xfrm>
              <a:off x="2207860" y="62574"/>
              <a:ext cx="7380225" cy="979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Wayne， Vicky， 韋儀</a:t>
              </a:r>
            </a:p>
          </p:txBody>
        </p:sp>
        <p:pic>
          <p:nvPicPr>
            <p:cNvPr id="54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6980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3" name="Group"/>
          <p:cNvGrpSpPr/>
          <p:nvPr/>
        </p:nvGrpSpPr>
        <p:grpSpPr>
          <a:xfrm>
            <a:off x="3646887" y="3004326"/>
            <a:ext cx="2823979" cy="408961"/>
            <a:chOff x="0" y="58314"/>
            <a:chExt cx="5647957" cy="817921"/>
          </a:xfrm>
        </p:grpSpPr>
        <p:sp>
          <p:nvSpPr>
            <p:cNvPr id="551" name="嘉珮 （台灣） Jerry（星加坡）Pricilla（星加坡）"/>
            <p:cNvSpPr txBox="1"/>
            <p:nvPr/>
          </p:nvSpPr>
          <p:spPr>
            <a:xfrm>
              <a:off x="1589104" y="58314"/>
              <a:ext cx="4058853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嘉珮 ,  畯富</a:t>
              </a:r>
            </a:p>
          </p:txBody>
        </p:sp>
        <p:pic>
          <p:nvPicPr>
            <p:cNvPr id="55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7660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6" name="Group"/>
          <p:cNvGrpSpPr/>
          <p:nvPr/>
        </p:nvGrpSpPr>
        <p:grpSpPr>
          <a:xfrm>
            <a:off x="3650847" y="3546997"/>
            <a:ext cx="2801561" cy="405239"/>
            <a:chOff x="0" y="-7312"/>
            <a:chExt cx="5603121" cy="810477"/>
          </a:xfrm>
        </p:grpSpPr>
        <p:sp>
          <p:nvSpPr>
            <p:cNvPr id="554" name="Jerry, Pricilla"/>
            <p:cNvSpPr txBox="1"/>
            <p:nvPr/>
          </p:nvSpPr>
          <p:spPr>
            <a:xfrm>
              <a:off x="2140634" y="-7312"/>
              <a:ext cx="3462487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Jerry, Pricilla</a:t>
              </a:r>
            </a:p>
          </p:txBody>
        </p:sp>
        <p:pic>
          <p:nvPicPr>
            <p:cNvPr id="55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8640"/>
              <a:ext cx="1099834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9" name="Group"/>
          <p:cNvGrpSpPr/>
          <p:nvPr/>
        </p:nvGrpSpPr>
        <p:grpSpPr>
          <a:xfrm>
            <a:off x="3646887" y="4027882"/>
            <a:ext cx="3311294" cy="489878"/>
            <a:chOff x="0" y="62573"/>
            <a:chExt cx="6622587" cy="979755"/>
          </a:xfrm>
        </p:grpSpPr>
        <p:sp>
          <p:nvSpPr>
            <p:cNvPr id="557" name="Ruth， Fanny"/>
            <p:cNvSpPr txBox="1"/>
            <p:nvPr/>
          </p:nvSpPr>
          <p:spPr>
            <a:xfrm>
              <a:off x="2015556" y="62573"/>
              <a:ext cx="4607031" cy="979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Ruth， Fanny</a:t>
              </a:r>
            </a:p>
          </p:txBody>
        </p:sp>
        <p:pic>
          <p:nvPicPr>
            <p:cNvPr id="55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8699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2" name="Group"/>
          <p:cNvGrpSpPr/>
          <p:nvPr/>
        </p:nvGrpSpPr>
        <p:grpSpPr>
          <a:xfrm>
            <a:off x="3646887" y="5020080"/>
            <a:ext cx="1795904" cy="500573"/>
            <a:chOff x="0" y="-5074"/>
            <a:chExt cx="3591806" cy="1001143"/>
          </a:xfrm>
        </p:grpSpPr>
        <p:sp>
          <p:nvSpPr>
            <p:cNvPr id="560" name="Felix"/>
            <p:cNvSpPr txBox="1"/>
            <p:nvPr/>
          </p:nvSpPr>
          <p:spPr>
            <a:xfrm>
              <a:off x="1947125" y="-5074"/>
              <a:ext cx="1644681" cy="979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Felix</a:t>
              </a:r>
            </a:p>
          </p:txBody>
        </p:sp>
        <p:pic>
          <p:nvPicPr>
            <p:cNvPr id="56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48568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5" name="Group"/>
          <p:cNvGrpSpPr/>
          <p:nvPr/>
        </p:nvGrpSpPr>
        <p:grpSpPr>
          <a:xfrm>
            <a:off x="3646887" y="4664851"/>
            <a:ext cx="3103205" cy="429785"/>
            <a:chOff x="0" y="-7308"/>
            <a:chExt cx="6206407" cy="859567"/>
          </a:xfrm>
        </p:grpSpPr>
        <p:sp>
          <p:nvSpPr>
            <p:cNvPr id="563" name="Shirley（台灣）Vincent（台灣）"/>
            <p:cNvSpPr txBox="1"/>
            <p:nvPr/>
          </p:nvSpPr>
          <p:spPr>
            <a:xfrm>
              <a:off x="1945627" y="-7308"/>
              <a:ext cx="4260780" cy="810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Shirley, Vincent</a:t>
              </a:r>
            </a:p>
          </p:txBody>
        </p:sp>
        <p:pic>
          <p:nvPicPr>
            <p:cNvPr id="56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3684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8" name="Group"/>
          <p:cNvGrpSpPr/>
          <p:nvPr/>
        </p:nvGrpSpPr>
        <p:grpSpPr>
          <a:xfrm>
            <a:off x="3646887" y="5815514"/>
            <a:ext cx="2540235" cy="405239"/>
            <a:chOff x="0" y="58313"/>
            <a:chExt cx="5080469" cy="810477"/>
          </a:xfrm>
        </p:grpSpPr>
        <p:sp>
          <p:nvSpPr>
            <p:cNvPr id="566" name="Ann（台灣）京雄（台灣）"/>
            <p:cNvSpPr txBox="1"/>
            <p:nvPr/>
          </p:nvSpPr>
          <p:spPr>
            <a:xfrm>
              <a:off x="2156592" y="58313"/>
              <a:ext cx="2923877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Ann,   京雄</a:t>
              </a:r>
            </a:p>
          </p:txBody>
        </p:sp>
        <p:pic>
          <p:nvPicPr>
            <p:cNvPr id="56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4263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1" name="Group"/>
          <p:cNvGrpSpPr/>
          <p:nvPr/>
        </p:nvGrpSpPr>
        <p:grpSpPr>
          <a:xfrm>
            <a:off x="3646887" y="6254042"/>
            <a:ext cx="2309228" cy="489878"/>
            <a:chOff x="0" y="-5073"/>
            <a:chExt cx="4618454" cy="979752"/>
          </a:xfrm>
        </p:grpSpPr>
        <p:sp>
          <p:nvSpPr>
            <p:cNvPr id="569" name="Marcus"/>
            <p:cNvSpPr txBox="1"/>
            <p:nvPr/>
          </p:nvSpPr>
          <p:spPr>
            <a:xfrm>
              <a:off x="2120975" y="-5073"/>
              <a:ext cx="2497479" cy="979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Marcus</a:t>
              </a:r>
            </a:p>
          </p:txBody>
        </p:sp>
        <p:pic>
          <p:nvPicPr>
            <p:cNvPr id="57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32362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8522162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 animBg="1" advAuto="0"/>
      <p:bldP spid="536" grpId="0" animBg="1" advAuto="0"/>
      <p:bldP spid="537" grpId="0" animBg="1" advAuto="0"/>
      <p:bldP spid="538" grpId="0" animBg="1" advAuto="0"/>
      <p:bldP spid="539" grpId="0" animBg="1" advAuto="0"/>
      <p:bldP spid="540" grpId="0" animBg="1" advAuto="0"/>
      <p:bldP spid="541" grpId="0" animBg="1" advAuto="0"/>
      <p:bldP spid="544" grpId="0" animBg="1" advAuto="0"/>
      <p:bldP spid="547" grpId="0" animBg="1" advAuto="0"/>
      <p:bldP spid="550" grpId="0" animBg="1" advAuto="0"/>
      <p:bldP spid="553" grpId="0" animBg="1" advAuto="0"/>
      <p:bldP spid="556" grpId="0" animBg="1" advAuto="0"/>
      <p:bldP spid="559" grpId="0" animBg="1" advAuto="0"/>
      <p:bldP spid="562" grpId="0" animBg="1" advAuto="0"/>
      <p:bldP spid="565" grpId="0" animBg="1" advAuto="0"/>
      <p:bldP spid="568" grpId="0" animBg="1" advAuto="0"/>
      <p:bldP spid="571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62" y="546410"/>
            <a:ext cx="9098573" cy="60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92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425" r="24327"/>
          <a:stretch>
            <a:fillRect/>
          </a:stretch>
        </p:blipFill>
        <p:spPr>
          <a:xfrm>
            <a:off x="1092820" y="0"/>
            <a:ext cx="3881030" cy="306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3849" y="1530648"/>
            <a:ext cx="3779859" cy="267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695" r="24950"/>
          <a:stretch>
            <a:fillRect/>
          </a:stretch>
        </p:blipFill>
        <p:spPr>
          <a:xfrm>
            <a:off x="7195502" y="3853278"/>
            <a:ext cx="2851748" cy="283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54214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animBg="1" advAuto="0"/>
      <p:bldP spid="418" grpId="0" animBg="1" advAuto="0"/>
      <p:bldP spid="419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.gif" descr="image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2114" y="603713"/>
            <a:ext cx="3232310" cy="323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2114" y="4019821"/>
            <a:ext cx="3223390" cy="241443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6"/>
          <p:cNvSpPr txBox="1"/>
          <p:nvPr/>
        </p:nvSpPr>
        <p:spPr>
          <a:xfrm>
            <a:off x="579021" y="508733"/>
            <a:ext cx="4993093" cy="1080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1887" tIns="31887" rIns="31887" bIns="31887" anchor="ctr">
            <a:spAutoFit/>
          </a:bodyPr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蘋果儷中黑"/>
                <a:sym typeface="蘋果儷中黑"/>
              </a:rPr>
              <a:t>現實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32839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11980" y="1805506"/>
            <a:ext cx="4817270" cy="2677652"/>
          </a:xfrm>
          <a:prstGeom prst="rect">
            <a:avLst/>
          </a:prstGeom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高達</a:t>
            </a: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95%</a:t>
            </a:r>
            <a:r>
              <a: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的人，花了一生中</a:t>
            </a: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45</a:t>
            </a:r>
            <a:r>
              <a: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年</a:t>
            </a:r>
            <a:r>
              <a: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的時間，幫助其餘</a:t>
            </a: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5%</a:t>
            </a:r>
            <a:r>
              <a: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的人成功</a:t>
            </a: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  <a:sym typeface="Helvetica Neue Medium"/>
            </a:endParaRP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他們辛苦工作，換來的卻是別人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盤滿砵滿</a:t>
            </a:r>
            <a:r>
              <a: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，自己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身無分文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324" y="1967908"/>
            <a:ext cx="4454066" cy="44461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387454" y="4459482"/>
            <a:ext cx="2403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95%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2206" y="2653295"/>
            <a:ext cx="709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5%</a:t>
            </a:r>
          </a:p>
        </p:txBody>
      </p:sp>
      <p:sp>
        <p:nvSpPr>
          <p:cNvPr id="9" name="Rectangle 8"/>
          <p:cNvSpPr/>
          <p:nvPr/>
        </p:nvSpPr>
        <p:spPr>
          <a:xfrm>
            <a:off x="629685" y="440271"/>
            <a:ext cx="10932633" cy="1097280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" y="681138"/>
            <a:ext cx="12190476" cy="615549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45</a:t>
            </a:r>
            <a:r>
              <a:rPr kumimoji="0" lang="zh-HK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年傳統計劃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5290" y="4838700"/>
            <a:ext cx="3812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財務健全</a:t>
            </a:r>
          </a:p>
          <a:p>
            <a:pPr marL="0" marR="0" lvl="0" indent="0" algn="l" defTabSz="91410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財務拮据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2423" y="4950518"/>
            <a:ext cx="255839" cy="262373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423" y="5335529"/>
            <a:ext cx="255839" cy="262373"/>
          </a:xfrm>
          <a:prstGeom prst="rect">
            <a:avLst/>
          </a:prstGeom>
          <a:solidFill>
            <a:srgbClr val="DC4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48244" y="6314820"/>
            <a:ext cx="2549677" cy="426216"/>
            <a:chOff x="648243" y="6314820"/>
            <a:chExt cx="2549677" cy="4262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75"/>
            <a:stretch/>
          </p:blipFill>
          <p:spPr>
            <a:xfrm>
              <a:off x="648243" y="6314820"/>
              <a:ext cx="578577" cy="42621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312" y="6444295"/>
              <a:ext cx="1911608" cy="16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031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1.gif" descr="image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310" y="414142"/>
            <a:ext cx="3232310" cy="323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310" y="3741039"/>
            <a:ext cx="3223391" cy="241443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156"/>
          <p:cNvSpPr txBox="1"/>
          <p:nvPr/>
        </p:nvSpPr>
        <p:spPr>
          <a:xfrm>
            <a:off x="579021" y="508733"/>
            <a:ext cx="4993093" cy="1080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1887" tIns="31887" rIns="31887" bIns="31887" anchor="ctr">
            <a:spAutoFit/>
          </a:bodyPr>
          <a:lstStyle>
            <a:lvl1pPr defTabSz="2438400">
              <a:defRPr sz="132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sym typeface="微軟正黑體"/>
              </a:rPr>
              <a:t>現實</a:t>
            </a:r>
          </a:p>
        </p:txBody>
      </p:sp>
      <p:pic>
        <p:nvPicPr>
          <p:cNvPr id="5" name="image8.jpeg" descr="image8.jpeg">
            <a:extLst>
              <a:ext uri="{FF2B5EF4-FFF2-40B4-BE49-F238E27FC236}">
                <a16:creationId xmlns:a16="http://schemas.microsoft.com/office/drawing/2014/main" id="{3396AC8C-3E2F-4F3A-8D1D-FB5612176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15146" t="-545" r="22144" b="545"/>
          <a:stretch/>
        </p:blipFill>
        <p:spPr>
          <a:xfrm>
            <a:off x="1567954" y="1869194"/>
            <a:ext cx="3785917" cy="2677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36DCFB4C-BA5A-42A8-ADBB-FFCBD7A1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7814" y="1830253"/>
            <a:ext cx="3896057" cy="27549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143491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op.c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shop.com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895" y="1843980"/>
            <a:ext cx="5715001" cy="31700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28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14" y="885876"/>
            <a:ext cx="6412122" cy="4809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480157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550" y="704851"/>
            <a:ext cx="8133921" cy="562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94777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433</Words>
  <Application>Microsoft Office PowerPoint</Application>
  <PresentationFormat>Widescreen</PresentationFormat>
  <Paragraphs>80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Apple LiGothic</vt:lpstr>
      <vt:lpstr>Helvetica Neue</vt:lpstr>
      <vt:lpstr>Helvetica Neue Light</vt:lpstr>
      <vt:lpstr>Helvetica Neue Medium</vt:lpstr>
      <vt:lpstr>Helvetica Regular</vt:lpstr>
      <vt:lpstr>ＭＳ Ｐ明朝</vt:lpstr>
      <vt:lpstr>微軟正黑體</vt:lpstr>
      <vt:lpstr>微軟正黑體</vt:lpstr>
      <vt:lpstr>蘋果儷中黑</vt:lpstr>
      <vt:lpstr>Arial</vt:lpstr>
      <vt:lpstr>Arial Black</vt:lpstr>
      <vt:lpstr>Calibri</vt:lpstr>
      <vt:lpstr>Calibri Light</vt:lpstr>
      <vt:lpstr>Georgia</vt:lpstr>
      <vt:lpstr>Helvetica</vt:lpstr>
      <vt:lpstr>7_Office Theme</vt:lpstr>
      <vt:lpstr>1_White</vt:lpstr>
      <vt:lpstr>2_White</vt:lpstr>
      <vt:lpstr>3_White</vt:lpstr>
      <vt:lpstr>PowerPoint Presentation</vt:lpstr>
      <vt:lpstr>PowerPoint Presentation</vt:lpstr>
      <vt:lpstr>科技專才</vt:lpstr>
      <vt:lpstr>PowerPoint Presentation</vt:lpstr>
      <vt:lpstr>PowerPoint Presentation</vt:lpstr>
      <vt:lpstr>PowerPoint Presentation</vt:lpstr>
      <vt:lpstr>shop.com</vt:lpstr>
      <vt:lpstr>PowerPoint Presentation</vt:lpstr>
      <vt:lpstr>PowerPoint Presentation</vt:lpstr>
      <vt:lpstr>PowerPoint Presentation</vt:lpstr>
      <vt:lpstr>投資少，風險低，可兼職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開始經營</vt:lpstr>
      <vt:lpstr>開始經營</vt:lpstr>
      <vt:lpstr>開始經營</vt:lpstr>
      <vt:lpstr>第一年的佣金</vt:lpstr>
      <vt:lpstr>Vision</vt:lpstr>
      <vt:lpstr>無論你參與與否，都會發生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一個會議帶到 下一個會議</vt:lpstr>
      <vt:lpstr>團隊夥伴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7</cp:revision>
  <dcterms:created xsi:type="dcterms:W3CDTF">2018-10-22T10:04:03Z</dcterms:created>
  <dcterms:modified xsi:type="dcterms:W3CDTF">2018-10-23T02:53:33Z</dcterms:modified>
</cp:coreProperties>
</file>